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sldIdLst>
    <p:sldId id="256" r:id="rId2"/>
    <p:sldId id="339" r:id="rId3"/>
    <p:sldId id="340" r:id="rId4"/>
    <p:sldId id="336" r:id="rId5"/>
    <p:sldId id="344" r:id="rId6"/>
    <p:sldId id="345" r:id="rId7"/>
    <p:sldId id="372" r:id="rId8"/>
    <p:sldId id="350" r:id="rId9"/>
    <p:sldId id="348" r:id="rId10"/>
    <p:sldId id="347" r:id="rId11"/>
    <p:sldId id="349" r:id="rId12"/>
    <p:sldId id="316" r:id="rId13"/>
    <p:sldId id="366" r:id="rId14"/>
    <p:sldId id="356" r:id="rId15"/>
    <p:sldId id="357" r:id="rId16"/>
    <p:sldId id="374" r:id="rId17"/>
    <p:sldId id="362" r:id="rId18"/>
    <p:sldId id="359" r:id="rId19"/>
    <p:sldId id="358" r:id="rId20"/>
    <p:sldId id="375" r:id="rId21"/>
    <p:sldId id="361" r:id="rId22"/>
    <p:sldId id="360" r:id="rId23"/>
    <p:sldId id="365" r:id="rId24"/>
    <p:sldId id="342" r:id="rId25"/>
    <p:sldId id="363" r:id="rId26"/>
    <p:sldId id="364" r:id="rId27"/>
    <p:sldId id="370" r:id="rId28"/>
    <p:sldId id="371" r:id="rId29"/>
    <p:sldId id="351" r:id="rId30"/>
    <p:sldId id="352" r:id="rId31"/>
    <p:sldId id="353" r:id="rId32"/>
    <p:sldId id="368" r:id="rId33"/>
    <p:sldId id="354" r:id="rId34"/>
    <p:sldId id="355" r:id="rId35"/>
    <p:sldId id="373" r:id="rId36"/>
    <p:sldId id="330" r:id="rId37"/>
    <p:sldId id="332" r:id="rId38"/>
    <p:sldId id="338" r:id="rId3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1C0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690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BBDB9-6BD3-4E80-A186-D5132E12B2D8}" type="datetimeFigureOut">
              <a:rPr lang="ru-RU"/>
              <a:pPr>
                <a:defRPr/>
              </a:pPr>
              <a:t>18.09.2015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A12C1-DBB6-4267-ACCB-B199E21A10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CBF16-853C-49D5-B222-5DD67868A00C}" type="datetimeFigureOut">
              <a:rPr lang="ru-RU"/>
              <a:pPr>
                <a:defRPr/>
              </a:pPr>
              <a:t>18.09.2015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EDF0B-F77F-45CC-AB72-CA3AF8E091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86C36-699B-40B7-A822-D93736EA2E98}" type="datetimeFigureOut">
              <a:rPr lang="ru-RU"/>
              <a:pPr>
                <a:defRPr/>
              </a:pPr>
              <a:t>18.09.2015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C4797-7B26-4CBC-9F84-7B1160D125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 rtlCol="0"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28466-12AE-429A-B4BE-3DC78DA7FC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Заголовок, диаграмм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sz="half" idx="1"/>
          </p:nvPr>
        </p:nvSpPr>
        <p:spPr>
          <a:xfrm>
            <a:off x="457200" y="1600200"/>
            <a:ext cx="4038600" cy="4530725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85A69-BCC0-4471-B268-0FBF88E1F4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64F891-D964-4317-805F-73A0BB4C60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3769F-8C4F-41A4-B998-D7DFB79ACC72}" type="datetimeFigureOut">
              <a:rPr lang="ru-RU"/>
              <a:pPr>
                <a:defRPr/>
              </a:pPr>
              <a:t>18.09.2015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A8C0F-75CF-4818-9387-2936C3BE33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6B94D-2FD3-482C-90D7-2C9E1AC0ACCC}" type="datetimeFigureOut">
              <a:rPr lang="ru-RU"/>
              <a:pPr>
                <a:defRPr/>
              </a:pPr>
              <a:t>18.09.2015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61396-AD4A-4205-8C0B-67D224CCB0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D6EBB-C09C-4B71-8D80-11469743EECB}" type="datetimeFigureOut">
              <a:rPr lang="ru-RU"/>
              <a:pPr>
                <a:defRPr/>
              </a:pPr>
              <a:t>18.09.2015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48F78-F7A1-461A-97AB-14D57D4FD9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6CD21-82DA-4B4D-8B08-CE33714891D7}" type="datetimeFigureOut">
              <a:rPr lang="ru-RU"/>
              <a:pPr>
                <a:defRPr/>
              </a:pPr>
              <a:t>18.09.2015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0D149-F7FD-4EB5-BAA8-2518528623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4B260-1B35-46B0-A75F-47F086B8B787}" type="datetimeFigureOut">
              <a:rPr lang="ru-RU"/>
              <a:pPr>
                <a:defRPr/>
              </a:pPr>
              <a:t>18.09.2015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F7A9D-331D-4978-BA17-072CD7EE13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29FB87-E9F5-413B-BCE5-CDE15B8B45D4}" type="datetimeFigureOut">
              <a:rPr lang="ru-RU"/>
              <a:pPr>
                <a:defRPr/>
              </a:pPr>
              <a:t>18.09.2015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B8DC4-E802-47BB-B11C-851CAAB37C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E6838-BA8F-459A-A12C-AF69B97DA1F2}" type="datetimeFigureOut">
              <a:rPr lang="ru-RU"/>
              <a:pPr>
                <a:defRPr/>
              </a:pPr>
              <a:t>18.09.2015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D3B9E-126B-4572-AC15-40F605DB58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200EF-702F-4C5B-9FBA-979D8473B7B5}" type="datetimeFigureOut">
              <a:rPr lang="ru-RU"/>
              <a:pPr>
                <a:defRPr/>
              </a:pPr>
              <a:t>18.09.2015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5B5CC-2A9D-4CDA-B618-FE6D79A7D2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E993BC8-A123-4CCE-ACBE-9000C23E5BE8}" type="datetimeFigureOut">
              <a:rPr lang="ru-RU"/>
              <a:pPr>
                <a:defRPr/>
              </a:pPr>
              <a:t>18.09.2015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F9BA415-0F69-4EBE-8A1A-761413C47D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9" r:id="rId2"/>
    <p:sldLayoutId id="2147483678" r:id="rId3"/>
    <p:sldLayoutId id="2147483677" r:id="rId4"/>
    <p:sldLayoutId id="2147483676" r:id="rId5"/>
    <p:sldLayoutId id="2147483675" r:id="rId6"/>
    <p:sldLayoutId id="2147483674" r:id="rId7"/>
    <p:sldLayoutId id="2147483673" r:id="rId8"/>
    <p:sldLayoutId id="2147483672" r:id="rId9"/>
    <p:sldLayoutId id="2147483671" r:id="rId10"/>
    <p:sldLayoutId id="2147483670" r:id="rId11"/>
    <p:sldLayoutId id="2147483681" r:id="rId12"/>
    <p:sldLayoutId id="2147483682" r:id="rId13"/>
    <p:sldLayoutId id="2147483683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7772400" cy="1905000"/>
          </a:xfrm>
        </p:spPr>
        <p:txBody>
          <a:bodyPr/>
          <a:lstStyle/>
          <a:p>
            <a:pPr eaLnBrk="1" hangingPunct="1"/>
            <a:r>
              <a:rPr lang="ru-RU" sz="4800" b="1" smtClean="0">
                <a:solidFill>
                  <a:srgbClr val="3B1C03"/>
                </a:solidFill>
              </a:rPr>
              <a:t>Профилактика эффективнее и дешевле лечения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" y="2514600"/>
            <a:ext cx="7848600" cy="3657600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5100" b="1" dirty="0">
                <a:solidFill>
                  <a:schemeClr val="tx1"/>
                </a:solidFill>
              </a:rPr>
              <a:t>Беспалов </a:t>
            </a:r>
            <a:r>
              <a:rPr lang="ru-RU" sz="5100" b="1" dirty="0" smtClean="0">
                <a:solidFill>
                  <a:schemeClr val="tx1"/>
                </a:solidFill>
              </a:rPr>
              <a:t>Владимир </a:t>
            </a:r>
            <a:r>
              <a:rPr lang="ru-RU" sz="5100" b="1" dirty="0" err="1" smtClean="0">
                <a:solidFill>
                  <a:schemeClr val="tx1"/>
                </a:solidFill>
              </a:rPr>
              <a:t>Григорьвич</a:t>
            </a:r>
            <a:r>
              <a:rPr lang="en-US" sz="5100" dirty="0" smtClean="0">
                <a:solidFill>
                  <a:schemeClr val="tx1"/>
                </a:solidFill>
              </a:rPr>
              <a:t> </a:t>
            </a:r>
            <a:endParaRPr lang="en-US" sz="3800" dirty="0" smtClean="0">
              <a:solidFill>
                <a:schemeClr val="tx1"/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800" dirty="0" smtClean="0">
                <a:solidFill>
                  <a:schemeClr val="tx1"/>
                </a:solidFill>
              </a:rPr>
              <a:t>Научный </a:t>
            </a:r>
            <a:r>
              <a:rPr lang="ru-RU" sz="3800" dirty="0">
                <a:solidFill>
                  <a:schemeClr val="tx1"/>
                </a:solidFill>
              </a:rPr>
              <a:t>консультант </a:t>
            </a:r>
            <a:r>
              <a:rPr lang="ru-RU" sz="3800" b="1" dirty="0">
                <a:solidFill>
                  <a:schemeClr val="tx1"/>
                </a:solidFill>
              </a:rPr>
              <a:t>компании «</a:t>
            </a:r>
            <a:r>
              <a:rPr lang="ru-RU" sz="3800" b="1" dirty="0" err="1" smtClean="0">
                <a:solidFill>
                  <a:schemeClr val="tx1"/>
                </a:solidFill>
              </a:rPr>
              <a:t>ФитоЛайн</a:t>
            </a:r>
            <a:r>
              <a:rPr lang="ru-RU" sz="3800" b="1" dirty="0">
                <a:solidFill>
                  <a:schemeClr val="tx1"/>
                </a:solidFill>
              </a:rPr>
              <a:t>»</a:t>
            </a:r>
            <a:endParaRPr lang="en-US" sz="3800" b="1" dirty="0">
              <a:solidFill>
                <a:schemeClr val="tx1"/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800" dirty="0" smtClean="0">
                <a:solidFill>
                  <a:schemeClr val="tx1"/>
                </a:solidFill>
              </a:rPr>
              <a:t>Заведующий научной лабораторией </a:t>
            </a:r>
            <a:r>
              <a:rPr lang="ru-RU" sz="3800" dirty="0" err="1">
                <a:solidFill>
                  <a:schemeClr val="tx1"/>
                </a:solidFill>
              </a:rPr>
              <a:t>химиопрофилактики</a:t>
            </a:r>
            <a:r>
              <a:rPr lang="ru-RU" sz="3800" dirty="0">
                <a:solidFill>
                  <a:schemeClr val="tx1"/>
                </a:solidFill>
              </a:rPr>
              <a:t> </a:t>
            </a:r>
            <a:r>
              <a:rPr lang="ru-RU" sz="3800" dirty="0" smtClean="0">
                <a:solidFill>
                  <a:schemeClr val="tx1"/>
                </a:solidFill>
              </a:rPr>
              <a:t>рака и </a:t>
            </a:r>
            <a:r>
              <a:rPr lang="ru-RU" sz="3800" dirty="0" err="1" smtClean="0">
                <a:solidFill>
                  <a:schemeClr val="tx1"/>
                </a:solidFill>
              </a:rPr>
              <a:t>онкофармакологии</a:t>
            </a:r>
            <a:r>
              <a:rPr lang="ru-RU" sz="3800" dirty="0" smtClean="0">
                <a:solidFill>
                  <a:schemeClr val="tx1"/>
                </a:solidFill>
              </a:rPr>
              <a:t>, профессор отдела учебно-методической работы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800" dirty="0" smtClean="0">
                <a:solidFill>
                  <a:schemeClr val="tx1"/>
                </a:solidFill>
              </a:rPr>
              <a:t>НИИ </a:t>
            </a:r>
            <a:r>
              <a:rPr lang="ru-RU" sz="3800" dirty="0">
                <a:solidFill>
                  <a:schemeClr val="tx1"/>
                </a:solidFill>
              </a:rPr>
              <a:t>онкологии им. Н.Н. </a:t>
            </a:r>
            <a:r>
              <a:rPr lang="ru-RU" sz="3800" dirty="0" smtClean="0">
                <a:solidFill>
                  <a:schemeClr val="tx1"/>
                </a:solidFill>
              </a:rPr>
              <a:t>Петрова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800" dirty="0" smtClean="0">
                <a:solidFill>
                  <a:schemeClr val="tx1"/>
                </a:solidFill>
              </a:rPr>
              <a:t>Минздрава России</a:t>
            </a:r>
            <a:endParaRPr lang="ru-RU" sz="3800" dirty="0">
              <a:solidFill>
                <a:schemeClr val="tx1"/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800" dirty="0" smtClean="0">
                <a:solidFill>
                  <a:schemeClr val="tx1"/>
                </a:solidFill>
              </a:rPr>
              <a:t>Академик </a:t>
            </a:r>
            <a:r>
              <a:rPr lang="ru-RU" sz="3800" dirty="0">
                <a:solidFill>
                  <a:schemeClr val="tx1"/>
                </a:solidFill>
              </a:rPr>
              <a:t>Международной академии наук экологии, безопасности человека и </a:t>
            </a:r>
            <a:r>
              <a:rPr lang="ru-RU" sz="3800" dirty="0" smtClean="0">
                <a:solidFill>
                  <a:schemeClr val="tx1"/>
                </a:solidFill>
              </a:rPr>
              <a:t>природы, </a:t>
            </a:r>
            <a:r>
              <a:rPr lang="ru-RU" sz="3800" dirty="0">
                <a:solidFill>
                  <a:schemeClr val="tx1"/>
                </a:solidFill>
              </a:rPr>
              <a:t>доктор медицинских наук, </a:t>
            </a:r>
            <a:r>
              <a:rPr lang="ru-RU" sz="3800" dirty="0" smtClean="0">
                <a:solidFill>
                  <a:schemeClr val="tx1"/>
                </a:solidFill>
              </a:rPr>
              <a:t>врач-онколог</a:t>
            </a:r>
            <a:r>
              <a:rPr lang="ru-RU" sz="3800" dirty="0">
                <a:solidFill>
                  <a:schemeClr val="tx1"/>
                </a:solidFill>
              </a:rPr>
              <a:t>,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800" dirty="0">
                <a:solidFill>
                  <a:schemeClr val="tx1"/>
                </a:solidFill>
              </a:rPr>
              <a:t>Москва-Санкт-Петербург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3B1C03"/>
                </a:solidFill>
              </a:rPr>
              <a:t>Влияние </a:t>
            </a:r>
            <a:r>
              <a:rPr lang="ru-RU" sz="2400" b="1" dirty="0" err="1" smtClean="0">
                <a:solidFill>
                  <a:srgbClr val="3B1C03"/>
                </a:solidFill>
              </a:rPr>
              <a:t>Провитама</a:t>
            </a:r>
            <a:r>
              <a:rPr lang="ru-RU" sz="2400" b="1" dirty="0" smtClean="0">
                <a:solidFill>
                  <a:srgbClr val="3B1C03"/>
                </a:solidFill>
              </a:rPr>
              <a:t> на жировой обмен и перекисное окисление липидов у больных ишемической болезнью сердца и гипертонической болезнью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437063"/>
        </p:xfrm>
        <a:graphic>
          <a:graphicData uri="http://schemas.openxmlformats.org/drawingml/2006/table">
            <a:tbl>
              <a:tblPr/>
              <a:tblGrid>
                <a:gridCol w="3178696"/>
                <a:gridCol w="2592288"/>
                <a:gridCol w="2458616"/>
              </a:tblGrid>
              <a:tr h="37147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Показатель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Динамика по окончании лечения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14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группе стандартного лечения + </a:t>
                      </a:r>
                      <a:r>
                        <a:rPr kumimoji="0" 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Провитам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контрольной группе только стандартного лечения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холестерин в крови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Снижение на 18%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Снижение на 1%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Триглицериды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 крови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Снижение на 16,4%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Снижение на 2,5%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Холестерин липопротеидов высокой плотности в крови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Повышение на 19,3%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Повышение на 1,4%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Холестерин липопротеидов низкой плотности в крови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Снижение на 14,8%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Повышение на 1,6%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Коэффициент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атерогенности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Снижение на 11,4%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Повышение на 3,2%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Суммарная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антирадикальная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емкость плазмы крови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Повышение на 17,8%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Повышение на 1,7%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txBody>
          <a:bodyPr/>
          <a:lstStyle/>
          <a:p>
            <a:pPr eaLnBrk="1" hangingPunct="1"/>
            <a:r>
              <a:rPr lang="en-US" sz="4800" b="1" smtClean="0"/>
              <a:t/>
            </a:r>
            <a:br>
              <a:rPr lang="en-US" sz="4800" b="1" smtClean="0"/>
            </a:br>
            <a:r>
              <a:rPr lang="ru-RU" sz="4800" b="1" smtClean="0"/>
              <a:t>Провитам </a:t>
            </a:r>
            <a:br>
              <a:rPr lang="ru-RU" sz="4800" b="1" smtClean="0"/>
            </a:br>
            <a:r>
              <a:rPr lang="ru-RU" sz="4800" b="1" smtClean="0"/>
              <a:t>для профилактики сердечно-сосудистых заболеваний</a:t>
            </a:r>
          </a:p>
        </p:txBody>
      </p:sp>
      <p:sp>
        <p:nvSpPr>
          <p:cNvPr id="65538" name="Содержимое 2"/>
          <p:cNvSpPr>
            <a:spLocks noGrp="1"/>
          </p:cNvSpPr>
          <p:nvPr>
            <p:ph idx="1"/>
          </p:nvPr>
        </p:nvSpPr>
        <p:spPr>
          <a:xfrm>
            <a:off x="457200" y="2590800"/>
            <a:ext cx="8229600" cy="3535363"/>
          </a:xfrm>
        </p:spPr>
        <p:txBody>
          <a:bodyPr/>
          <a:lstStyle/>
          <a:p>
            <a:pPr eaLnBrk="1" hangingPunct="1"/>
            <a:r>
              <a:rPr lang="ru-RU" sz="4000" b="1" smtClean="0"/>
              <a:t>По 2 таблетки 2 раза в день</a:t>
            </a:r>
          </a:p>
          <a:p>
            <a:pPr eaLnBrk="1" hangingPunct="1"/>
            <a:r>
              <a:rPr lang="ru-RU" sz="4000" b="1" smtClean="0"/>
              <a:t>Курсы 1-3 месяца</a:t>
            </a:r>
          </a:p>
          <a:p>
            <a:pPr eaLnBrk="1" hangingPunct="1"/>
            <a:r>
              <a:rPr lang="ru-RU" sz="4000" b="1" smtClean="0"/>
              <a:t>Курсы регулярно повторять после перерывов от 2 недель до 2 месяцев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333375"/>
            <a:ext cx="8610600" cy="935038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3B1C03"/>
                </a:solidFill>
              </a:rPr>
              <a:t>Статистика рака в России – 2013 г</a:t>
            </a:r>
            <a:r>
              <a:rPr lang="ru-RU" sz="3600" b="1" smtClean="0">
                <a:solidFill>
                  <a:srgbClr val="3B1C03"/>
                </a:solidFill>
              </a:rPr>
              <a:t>.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8610600" cy="4946650"/>
          </a:xfrm>
        </p:spPr>
        <p:txBody>
          <a:bodyPr rtlCol="0">
            <a:normAutofit fontScale="62500" lnSpcReduction="2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500" b="1" dirty="0"/>
              <a:t>Заболеваемость</a:t>
            </a:r>
            <a:r>
              <a:rPr lang="ru-RU" sz="4500" dirty="0"/>
              <a:t> – </a:t>
            </a:r>
            <a:r>
              <a:rPr lang="ru-RU" sz="4500" dirty="0" smtClean="0"/>
              <a:t>535 887 </a:t>
            </a:r>
            <a:r>
              <a:rPr lang="ru-RU" sz="4500" dirty="0"/>
              <a:t>новых случаев </a:t>
            </a:r>
            <a:r>
              <a:rPr lang="ru-RU" sz="4500" dirty="0" smtClean="0"/>
              <a:t>рака, </a:t>
            </a:r>
            <a:r>
              <a:rPr lang="ru-RU" sz="4500" dirty="0"/>
              <a:t>стандартизованный показатель </a:t>
            </a:r>
            <a:r>
              <a:rPr lang="ru-RU" sz="4500" dirty="0" smtClean="0"/>
              <a:t>22</a:t>
            </a:r>
            <a:r>
              <a:rPr lang="en-US" sz="4500" dirty="0" smtClean="0"/>
              <a:t>9</a:t>
            </a:r>
            <a:r>
              <a:rPr lang="ru-RU" sz="4500" dirty="0" smtClean="0"/>
              <a:t>,</a:t>
            </a:r>
            <a:r>
              <a:rPr lang="en-US" sz="4500" dirty="0" smtClean="0"/>
              <a:t>2</a:t>
            </a:r>
            <a:r>
              <a:rPr lang="ru-RU" sz="4500" dirty="0" smtClean="0"/>
              <a:t> </a:t>
            </a:r>
            <a:r>
              <a:rPr lang="ru-RU" sz="4500" dirty="0"/>
              <a:t>на 100 тыс. населения, </a:t>
            </a:r>
            <a:r>
              <a:rPr lang="ru-RU" sz="4500" dirty="0" smtClean="0"/>
              <a:t>с 200</a:t>
            </a:r>
            <a:r>
              <a:rPr lang="en-US" sz="4500" dirty="0" smtClean="0"/>
              <a:t>3</a:t>
            </a:r>
            <a:r>
              <a:rPr lang="ru-RU" sz="4500" dirty="0" smtClean="0"/>
              <a:t> г. – прирост на </a:t>
            </a:r>
            <a:r>
              <a:rPr lang="en-US" sz="4500" dirty="0" smtClean="0"/>
              <a:t>8</a:t>
            </a:r>
            <a:r>
              <a:rPr lang="ru-RU" sz="4500" dirty="0" smtClean="0"/>
              <a:t>,</a:t>
            </a:r>
            <a:r>
              <a:rPr lang="en-US" sz="4500" dirty="0" smtClean="0"/>
              <a:t>7</a:t>
            </a:r>
            <a:r>
              <a:rPr lang="ru-RU" sz="4500" dirty="0" smtClean="0"/>
              <a:t>%, 0,</a:t>
            </a:r>
            <a:r>
              <a:rPr lang="en-US" sz="4500" dirty="0" smtClean="0"/>
              <a:t>83</a:t>
            </a:r>
            <a:r>
              <a:rPr lang="ru-RU" sz="4500" dirty="0" smtClean="0"/>
              <a:t>% в год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500" b="1" dirty="0" smtClean="0"/>
              <a:t>Кумулятивный </a:t>
            </a:r>
            <a:r>
              <a:rPr lang="ru-RU" sz="4500" b="1" dirty="0"/>
              <a:t>риск</a:t>
            </a:r>
            <a:r>
              <a:rPr lang="ru-RU" sz="4500" dirty="0"/>
              <a:t> заболеть раком </a:t>
            </a:r>
            <a:r>
              <a:rPr lang="en-US" sz="4500" dirty="0" smtClean="0"/>
              <a:t>24</a:t>
            </a:r>
            <a:r>
              <a:rPr lang="ru-RU" sz="4500" dirty="0" smtClean="0"/>
              <a:t>,</a:t>
            </a:r>
            <a:r>
              <a:rPr lang="en-US" sz="4500" dirty="0" smtClean="0"/>
              <a:t>1%</a:t>
            </a:r>
            <a:r>
              <a:rPr lang="ru-RU" sz="4500" dirty="0"/>
              <a:t>,</a:t>
            </a:r>
            <a:r>
              <a:rPr lang="en-US" sz="4500" dirty="0"/>
              <a:t> </a:t>
            </a:r>
            <a:r>
              <a:rPr lang="ru-RU" sz="4500" dirty="0" smtClean="0"/>
              <a:t>почти</a:t>
            </a:r>
            <a:r>
              <a:rPr lang="en-US" sz="4500" dirty="0" smtClean="0"/>
              <a:t> </a:t>
            </a:r>
            <a:r>
              <a:rPr lang="ru-RU" sz="4500" dirty="0"/>
              <a:t>каждый</a:t>
            </a:r>
            <a:r>
              <a:rPr lang="en-US" sz="4500" dirty="0"/>
              <a:t> </a:t>
            </a:r>
            <a:r>
              <a:rPr lang="ru-RU" sz="4500" dirty="0" smtClean="0"/>
              <a:t>4</a:t>
            </a:r>
            <a:r>
              <a:rPr lang="en-US" sz="4500" dirty="0" smtClean="0"/>
              <a:t>-</a:t>
            </a:r>
            <a:r>
              <a:rPr lang="ru-RU" sz="4500" dirty="0" smtClean="0"/>
              <a:t>й: </a:t>
            </a:r>
            <a:r>
              <a:rPr lang="ru-RU" sz="4500" dirty="0"/>
              <a:t>мужчины – </a:t>
            </a:r>
            <a:r>
              <a:rPr lang="ru-RU" sz="4500" dirty="0" smtClean="0"/>
              <a:t>28,</a:t>
            </a:r>
            <a:r>
              <a:rPr lang="en-US" sz="4500" dirty="0" smtClean="0"/>
              <a:t>6</a:t>
            </a:r>
            <a:r>
              <a:rPr lang="ru-RU" sz="4500" dirty="0" smtClean="0"/>
              <a:t>%, </a:t>
            </a:r>
            <a:r>
              <a:rPr lang="ru-RU" sz="4500" dirty="0"/>
              <a:t>женщины – </a:t>
            </a:r>
            <a:r>
              <a:rPr lang="ru-RU" sz="4500" dirty="0" smtClean="0"/>
              <a:t>21,</a:t>
            </a:r>
            <a:r>
              <a:rPr lang="en-US" sz="4500" dirty="0" smtClean="0"/>
              <a:t>6</a:t>
            </a:r>
            <a:r>
              <a:rPr lang="ru-RU" sz="4500" dirty="0" smtClean="0"/>
              <a:t>%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500" b="1" dirty="0"/>
              <a:t>На учете</a:t>
            </a:r>
            <a:r>
              <a:rPr lang="ru-RU" sz="4500" dirty="0"/>
              <a:t> </a:t>
            </a:r>
            <a:r>
              <a:rPr lang="ru-RU" sz="4500" dirty="0" smtClean="0"/>
              <a:t>3 098 855 </a:t>
            </a:r>
            <a:r>
              <a:rPr lang="ru-RU" sz="4500" dirty="0"/>
              <a:t>онкологических больных, </a:t>
            </a:r>
            <a:r>
              <a:rPr lang="ru-RU" sz="4500" dirty="0" smtClean="0"/>
              <a:t>2159,4 на 100 тыс. населения (</a:t>
            </a:r>
            <a:r>
              <a:rPr lang="en-US" sz="4500" dirty="0" smtClean="0"/>
              <a:t>&gt; </a:t>
            </a:r>
            <a:r>
              <a:rPr lang="ru-RU" sz="4500" dirty="0" smtClean="0"/>
              <a:t>2%). </a:t>
            </a:r>
            <a:r>
              <a:rPr lang="ru-RU" sz="4500" dirty="0"/>
              <a:t>Ежегодно 200 тыс. инвалиды от </a:t>
            </a:r>
            <a:r>
              <a:rPr lang="ru-RU" sz="4500" dirty="0" smtClean="0"/>
              <a:t>рака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500" b="1" dirty="0" smtClean="0"/>
              <a:t>Смертность</a:t>
            </a:r>
            <a:r>
              <a:rPr lang="ru-RU" sz="4500" dirty="0" smtClean="0"/>
              <a:t> – 288 636, 15,4% в общей структуре, 2-е место, стандартизованный показатель 116,8 на 100 тыс. населения, с 2003 г. – уменьшение 9,4%, -1% в год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500" b="1" dirty="0" smtClean="0"/>
              <a:t>Кумулятивный риск</a:t>
            </a:r>
            <a:r>
              <a:rPr lang="ru-RU" sz="4500" dirty="0" smtClean="0"/>
              <a:t> умереть от рака 13,2</a:t>
            </a:r>
            <a:r>
              <a:rPr lang="en-US" sz="4500" dirty="0" smtClean="0"/>
              <a:t>%</a:t>
            </a:r>
            <a:r>
              <a:rPr lang="ru-RU" sz="4500" dirty="0" smtClean="0"/>
              <a:t>,</a:t>
            </a:r>
            <a:r>
              <a:rPr lang="en-US" sz="4500" dirty="0" smtClean="0"/>
              <a:t> </a:t>
            </a:r>
            <a:r>
              <a:rPr lang="ru-RU" sz="4500" dirty="0" smtClean="0"/>
              <a:t>почти</a:t>
            </a:r>
            <a:r>
              <a:rPr lang="en-US" sz="4500" dirty="0" smtClean="0"/>
              <a:t> </a:t>
            </a:r>
            <a:r>
              <a:rPr lang="ru-RU" sz="4500" dirty="0" smtClean="0"/>
              <a:t>каждый</a:t>
            </a:r>
            <a:r>
              <a:rPr lang="en-US" sz="4500" dirty="0" smtClean="0"/>
              <a:t> </a:t>
            </a:r>
            <a:r>
              <a:rPr lang="ru-RU" sz="4500" dirty="0" smtClean="0"/>
              <a:t>8</a:t>
            </a:r>
            <a:r>
              <a:rPr lang="en-US" sz="4500" dirty="0" smtClean="0"/>
              <a:t>-</a:t>
            </a:r>
            <a:r>
              <a:rPr lang="ru-RU" sz="4500" dirty="0" smtClean="0"/>
              <a:t>й: мужчины – 18,7%, женщины – 9,6%</a:t>
            </a:r>
            <a:r>
              <a:rPr lang="ru-RU" dirty="0" smtClean="0"/>
              <a:t> </a:t>
            </a:r>
            <a:endParaRPr lang="ru-RU" dirty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500" b="1" smtClean="0">
                <a:solidFill>
                  <a:srgbClr val="3B1C03"/>
                </a:solidFill>
              </a:rPr>
              <a:t>Лечение злокачественных опухолей – самая дорогая область медицины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313"/>
            <a:ext cx="8229600" cy="4768850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/>
              <a:t>Противоопухолевые препарата -12% денежного оборота от всех лекарств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err="1" smtClean="0"/>
              <a:t>Таргетный</a:t>
            </a:r>
            <a:r>
              <a:rPr lang="ru-RU" b="1" dirty="0" smtClean="0"/>
              <a:t> препарат  - 1 </a:t>
            </a:r>
            <a:r>
              <a:rPr lang="ru-RU" b="1" dirty="0" err="1" smtClean="0"/>
              <a:t>млн</a:t>
            </a:r>
            <a:r>
              <a:rPr lang="ru-RU" b="1" dirty="0" smtClean="0"/>
              <a:t> </a:t>
            </a:r>
            <a:r>
              <a:rPr lang="en-US" b="1" dirty="0" smtClean="0"/>
              <a:t>$</a:t>
            </a:r>
            <a:r>
              <a:rPr lang="ru-RU" b="1" dirty="0" smtClean="0"/>
              <a:t> на 1 больного в год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rgbClr val="3B1C03"/>
                </a:solidFill>
              </a:rPr>
              <a:t>Лечение</a:t>
            </a:r>
            <a:r>
              <a:rPr lang="ru-RU" dirty="0" smtClean="0">
                <a:solidFill>
                  <a:srgbClr val="3B1C03"/>
                </a:solidFill>
              </a:rPr>
              <a:t>. </a:t>
            </a:r>
            <a:r>
              <a:rPr lang="ru-RU" dirty="0" smtClean="0"/>
              <a:t>Диссеминированная меланома. </a:t>
            </a:r>
            <a:r>
              <a:rPr lang="ru-RU" b="1" dirty="0" err="1" smtClean="0"/>
              <a:t>Ипилимумаб</a:t>
            </a:r>
            <a:r>
              <a:rPr lang="ru-RU" dirty="0" smtClean="0"/>
              <a:t>, в</a:t>
            </a:r>
            <a:r>
              <a:rPr lang="en-US" dirty="0" smtClean="0"/>
              <a:t>/</a:t>
            </a:r>
            <a:r>
              <a:rPr lang="ru-RU" dirty="0" smtClean="0"/>
              <a:t>в ежедневно 4 инъекции. Стоимость 1 инъекции 30 000 </a:t>
            </a:r>
            <a:r>
              <a:rPr lang="en-US" dirty="0" smtClean="0"/>
              <a:t>$</a:t>
            </a:r>
            <a:r>
              <a:rPr lang="ru-RU" dirty="0" smtClean="0"/>
              <a:t>, стоимость одного курса </a:t>
            </a:r>
            <a:r>
              <a:rPr lang="ru-RU" b="1" dirty="0" smtClean="0"/>
              <a:t>120 000 </a:t>
            </a:r>
            <a:r>
              <a:rPr lang="en-US" b="1" dirty="0" smtClean="0"/>
              <a:t>$</a:t>
            </a:r>
            <a:r>
              <a:rPr lang="ru-RU" b="1" dirty="0" smtClean="0"/>
              <a:t>. </a:t>
            </a:r>
            <a:endParaRPr lang="en-US" b="1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rgbClr val="3B1C03"/>
                </a:solidFill>
              </a:rPr>
              <a:t>Профилактика</a:t>
            </a:r>
            <a:r>
              <a:rPr lang="ru-RU" dirty="0" smtClean="0"/>
              <a:t>. Продукты здорового питания – 300 </a:t>
            </a:r>
            <a:r>
              <a:rPr lang="en-US" dirty="0" smtClean="0"/>
              <a:t>$</a:t>
            </a:r>
            <a:r>
              <a:rPr lang="ru-RU" dirty="0" smtClean="0"/>
              <a:t>,  Оздоровительная продукция Арго – 200 </a:t>
            </a:r>
            <a:r>
              <a:rPr lang="en-US" dirty="0" smtClean="0"/>
              <a:t>$</a:t>
            </a:r>
            <a:r>
              <a:rPr lang="ru-RU" dirty="0" smtClean="0"/>
              <a:t>, Фитнес и баня – 30 </a:t>
            </a:r>
            <a:r>
              <a:rPr lang="en-US" dirty="0" smtClean="0"/>
              <a:t>$</a:t>
            </a:r>
            <a:r>
              <a:rPr lang="ru-RU" dirty="0" smtClean="0"/>
              <a:t>, Отказ от курения + 30 </a:t>
            </a:r>
            <a:r>
              <a:rPr lang="en-US" dirty="0" smtClean="0"/>
              <a:t>$</a:t>
            </a:r>
            <a:r>
              <a:rPr lang="ru-RU" dirty="0" smtClean="0"/>
              <a:t>, Итого – </a:t>
            </a:r>
            <a:r>
              <a:rPr lang="ru-RU" b="1" dirty="0" smtClean="0"/>
              <a:t>500 </a:t>
            </a:r>
            <a:r>
              <a:rPr lang="en-US" b="1" dirty="0" smtClean="0"/>
              <a:t>$</a:t>
            </a:r>
            <a:r>
              <a:rPr lang="ru-RU" dirty="0" smtClean="0"/>
              <a:t> в месяц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500" b="1" dirty="0" smtClean="0"/>
              <a:t>Профилактика дешевле лечения в 240 раз!</a:t>
            </a:r>
            <a:r>
              <a:rPr lang="ru-RU" dirty="0" smtClean="0"/>
              <a:t>  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rgbClr val="3B1C03"/>
                </a:solidFill>
              </a:rPr>
              <a:t>Европейский кодекс профилактики рака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63"/>
            <a:ext cx="8229600" cy="5054600"/>
          </a:xfrm>
        </p:spPr>
        <p:txBody>
          <a:bodyPr rtlCol="0">
            <a:normAutofit fontScale="6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1. Не курите. Не используйте любую форму потребления табака.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2. Сделайте свой дом свободным от табачного дыма. Поддерживайте меры по недопущению табачного дыма на вашем рабочем месте.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3. Принимайте меры по поддержанию нормальной массы тела.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4. Будьте физически активны в своей ежедневной жизни. Ограничьте время, которое вы проводите в сидячем положении.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5. Соблюдайте здоровое питание. Ешьте много цельных зерен, бобовых, овощей и фруктов; ограничьте потребление высококалорийных продуктов (содержащих много сахара или жира) и избегайте потребления напитков, содержащих сахар; избегайте потребления мяса, подвергнутого жесткой термической обработке; ограничьте потребление красного мяса и продуктов с высоким содержанием соли.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6. Если вы пьете алкоголь любого типа, ограничьте его потребление. С целью профилактики рака лучше вообще не употреблять алкоголь</a:t>
            </a:r>
            <a:r>
              <a:rPr lang="en-US" dirty="0" smtClean="0"/>
              <a:t>.</a:t>
            </a: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7. Не допускайте избыточного солнечного облучения, особенно в детском возрасте. Используйте средства защиты от солнца. Не пользуйтесь лежаками под открытым солнцем.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rgbClr val="3B1C03"/>
                </a:solidFill>
              </a:rPr>
              <a:t>Европейский кодекс профилактики рака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63"/>
            <a:ext cx="8229600" cy="5054600"/>
          </a:xfrm>
        </p:spPr>
        <p:txBody>
          <a:bodyPr rtlCol="0">
            <a:normAutofit fontScale="6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8. На рабочем месте защищайте себя от веществ, вызывающих рак, путем соблюдения инструкций по безопасности и сохранению здоровья.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9. Если в вашем доме повышен естественный уровень радона, найдите выход и избавьте себя от радиоактивного облучения. Примите меры по снижению уровня радона</a:t>
            </a:r>
            <a:r>
              <a:rPr lang="en-US" dirty="0" smtClean="0"/>
              <a:t>.</a:t>
            </a: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10. Для женщин: если вы можете, кормите младенцев грудью, это снижает у матери риск рака молочной железы; заместительная гормональная терапия в менопаузе повышает риск определенных злокачественных опухолей. Ограничьте использование заместительной гормональной терапии</a:t>
            </a:r>
            <a:r>
              <a:rPr lang="en-US" dirty="0" smtClean="0"/>
              <a:t>.</a:t>
            </a: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11. Гарантируйте своим детям участие в программах профилактической вакцинации против рака: от гепатита В (для новорожденных), от вируса папилломы человека (для девочек).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12. Принимайте участие в организованных программах скрининга рака: для раннего выявления рака толстой кишки (мужчины и женщины), молочной железы (женщины), шейки матки (женщины).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err="1" smtClean="0"/>
              <a:t>Фитолон-Кламин</a:t>
            </a:r>
            <a:r>
              <a:rPr lang="ru-RU" b="1" dirty="0" smtClean="0"/>
              <a:t> – источник йода, содержащий хлорофилл</a:t>
            </a:r>
            <a:endParaRPr lang="ru-RU" dirty="0"/>
          </a:p>
        </p:txBody>
      </p:sp>
      <p:pic>
        <p:nvPicPr>
          <p:cNvPr id="100361" name="Picture 2" descr="H:\Профессиональные книги\Йод Элам\Изображения\дийодтирозин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3600" y="1676400"/>
            <a:ext cx="1524000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62" name="Picture 3" descr="H:\Профессиональные книги\Йод Элам\Изображения\йодтирозин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1600200"/>
            <a:ext cx="159067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63" name="TextBox 8"/>
          <p:cNvSpPr txBox="1">
            <a:spLocks noChangeArrowheads="1"/>
          </p:cNvSpPr>
          <p:nvPr/>
        </p:nvSpPr>
        <p:spPr bwMode="auto">
          <a:xfrm>
            <a:off x="2895600" y="3581400"/>
            <a:ext cx="5715000" cy="277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600">
                <a:latin typeface="Calibri" pitchFamily="34" charset="0"/>
              </a:rPr>
              <a:t>В 1 таблетке</a:t>
            </a:r>
          </a:p>
          <a:p>
            <a:r>
              <a:rPr lang="ru-RU" sz="2600">
                <a:latin typeface="Calibri" pitchFamily="34" charset="0"/>
              </a:rPr>
              <a:t>Йод в органической форме – 150 мкг</a:t>
            </a:r>
          </a:p>
          <a:p>
            <a:r>
              <a:rPr lang="ru-RU" sz="2600">
                <a:latin typeface="Calibri" pitchFamily="34" charset="0"/>
              </a:rPr>
              <a:t>Хлорофилл – 7 мг</a:t>
            </a:r>
          </a:p>
          <a:p>
            <a:r>
              <a:rPr lang="ru-RU" sz="2600">
                <a:latin typeface="Calibri" pitchFamily="34" charset="0"/>
              </a:rPr>
              <a:t>По 1 таблетке 1-3 раза в день во время или до еды1-3 месяца, курсы регулярно повторять </a:t>
            </a:r>
          </a:p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100358" name="Object 6"/>
          <p:cNvGraphicFramePr>
            <a:graphicFrameLocks noChangeAspect="1"/>
          </p:cNvGraphicFramePr>
          <p:nvPr/>
        </p:nvGraphicFramePr>
        <p:xfrm>
          <a:off x="762000" y="2286000"/>
          <a:ext cx="1752600" cy="3197225"/>
        </p:xfrm>
        <a:graphic>
          <a:graphicData uri="http://schemas.openxmlformats.org/presentationml/2006/ole">
            <p:oleObj spid="_x0000_s100358" r:id="rId5" imgW="1927823" imgH="3554662" progId="">
              <p:embed/>
            </p:oleObj>
          </a:graphicData>
        </a:graphic>
      </p:graphicFrame>
      <p:graphicFrame>
        <p:nvGraphicFramePr>
          <p:cNvPr id="100359" name="Object 7"/>
          <p:cNvGraphicFramePr>
            <a:graphicFrameLocks noChangeAspect="1"/>
          </p:cNvGraphicFramePr>
          <p:nvPr/>
        </p:nvGraphicFramePr>
        <p:xfrm>
          <a:off x="762000" y="2286000"/>
          <a:ext cx="1752600" cy="3197225"/>
        </p:xfrm>
        <a:graphic>
          <a:graphicData uri="http://schemas.openxmlformats.org/presentationml/2006/ole">
            <p:oleObj spid="_x0000_s100359" r:id="rId6" imgW="1927823" imgH="3554662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smtClean="0">
                <a:solidFill>
                  <a:srgbClr val="3B1C03"/>
                </a:solidFill>
              </a:rPr>
              <a:t>Антиканцерогенное действие концентрата ламинарии в эксперименте</a:t>
            </a:r>
          </a:p>
        </p:txBody>
      </p:sp>
      <p:sp>
        <p:nvSpPr>
          <p:cNvPr id="61444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5003800" y="1600200"/>
            <a:ext cx="3683000" cy="45307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400" smtClean="0"/>
              <a:t>К – коэффициент </a:t>
            </a:r>
            <a:r>
              <a:rPr lang="ru-RU" sz="2400" smtClean="0">
                <a:latin typeface="Symbol" pitchFamily="18" charset="2"/>
              </a:rPr>
              <a:t></a:t>
            </a:r>
            <a:r>
              <a:rPr lang="ru-RU" sz="2400" smtClean="0"/>
              <a:t> частоты и множественности опухолей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400" b="1" smtClean="0"/>
              <a:t>1</a:t>
            </a:r>
            <a:r>
              <a:rPr lang="ru-RU" sz="2400" smtClean="0"/>
              <a:t> </a:t>
            </a:r>
            <a:r>
              <a:rPr lang="ru-RU" sz="2400" smtClean="0">
                <a:latin typeface="Symbol" pitchFamily="18" charset="2"/>
              </a:rPr>
              <a:t></a:t>
            </a:r>
            <a:r>
              <a:rPr lang="ru-RU" sz="2400" smtClean="0"/>
              <a:t> молочная железа</a:t>
            </a:r>
            <a:endParaRPr lang="en-US" sz="24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400" b="1" smtClean="0"/>
              <a:t>2</a:t>
            </a:r>
            <a:r>
              <a:rPr lang="ru-RU" sz="2400" smtClean="0"/>
              <a:t> </a:t>
            </a:r>
            <a:r>
              <a:rPr lang="ru-RU" sz="2400" smtClean="0">
                <a:latin typeface="Symbol" pitchFamily="18" charset="2"/>
              </a:rPr>
              <a:t></a:t>
            </a:r>
            <a:r>
              <a:rPr lang="ru-RU" sz="2400" smtClean="0"/>
              <a:t> толстая кишка</a:t>
            </a:r>
            <a:endParaRPr lang="en-US" sz="24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400" b="1" smtClean="0"/>
              <a:t>3 </a:t>
            </a:r>
            <a:r>
              <a:rPr lang="ru-RU" sz="2400" smtClean="0">
                <a:latin typeface="Symbol" pitchFamily="18" charset="2"/>
              </a:rPr>
              <a:t></a:t>
            </a:r>
            <a:r>
              <a:rPr lang="ru-RU" sz="2400" smtClean="0"/>
              <a:t> пищевод</a:t>
            </a:r>
            <a:endParaRPr lang="en-US" sz="24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400" b="1" smtClean="0"/>
              <a:t>4</a:t>
            </a:r>
            <a:r>
              <a:rPr lang="ru-RU" sz="2400" smtClean="0"/>
              <a:t> </a:t>
            </a:r>
            <a:r>
              <a:rPr lang="ru-RU" sz="2400" smtClean="0">
                <a:latin typeface="Symbol" pitchFamily="18" charset="2"/>
              </a:rPr>
              <a:t></a:t>
            </a:r>
            <a:r>
              <a:rPr lang="ru-RU" sz="2400" smtClean="0"/>
              <a:t> шейка матки</a:t>
            </a:r>
            <a:endParaRPr lang="en-US" sz="24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400" b="1" smtClean="0"/>
              <a:t>5</a:t>
            </a:r>
            <a:r>
              <a:rPr lang="ru-RU" sz="2400" smtClean="0"/>
              <a:t> </a:t>
            </a:r>
            <a:r>
              <a:rPr lang="ru-RU" sz="2400" smtClean="0">
                <a:latin typeface="Symbol" pitchFamily="18" charset="2"/>
              </a:rPr>
              <a:t></a:t>
            </a:r>
            <a:r>
              <a:rPr lang="ru-RU" sz="2400" smtClean="0"/>
              <a:t> легкие</a:t>
            </a:r>
            <a:endParaRPr lang="en-US" sz="24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400" b="1" smtClean="0"/>
              <a:t>6</a:t>
            </a:r>
            <a:r>
              <a:rPr lang="ru-RU" sz="2400" smtClean="0"/>
              <a:t> </a:t>
            </a:r>
            <a:r>
              <a:rPr lang="ru-RU" sz="2400" smtClean="0">
                <a:latin typeface="Symbol" pitchFamily="18" charset="2"/>
              </a:rPr>
              <a:t></a:t>
            </a:r>
            <a:r>
              <a:rPr lang="ru-RU" sz="2400" smtClean="0"/>
              <a:t> кожа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400" b="1" smtClean="0"/>
              <a:t>7</a:t>
            </a:r>
            <a:r>
              <a:rPr lang="ru-RU" sz="2400" smtClean="0"/>
              <a:t> </a:t>
            </a:r>
            <a:r>
              <a:rPr lang="ru-RU" sz="2400" smtClean="0">
                <a:latin typeface="Symbol" pitchFamily="18" charset="2"/>
              </a:rPr>
              <a:t></a:t>
            </a:r>
            <a:r>
              <a:rPr lang="ru-RU" sz="2400" smtClean="0"/>
              <a:t> спонтанные опухоли</a:t>
            </a:r>
            <a:endParaRPr lang="en-US" sz="24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400" b="1" smtClean="0"/>
              <a:t>8</a:t>
            </a:r>
            <a:r>
              <a:rPr lang="ru-RU" sz="2400" smtClean="0"/>
              <a:t> </a:t>
            </a:r>
            <a:r>
              <a:rPr lang="ru-RU" sz="2400" smtClean="0">
                <a:latin typeface="Symbol" pitchFamily="18" charset="2"/>
              </a:rPr>
              <a:t></a:t>
            </a:r>
            <a:r>
              <a:rPr lang="en-US" sz="2400" smtClean="0"/>
              <a:t> c</a:t>
            </a:r>
            <a:r>
              <a:rPr lang="ru-RU" sz="2400" smtClean="0"/>
              <a:t>редний</a:t>
            </a:r>
          </a:p>
        </p:txBody>
      </p:sp>
      <p:graphicFrame>
        <p:nvGraphicFramePr>
          <p:cNvPr id="61442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395288" y="1341438"/>
          <a:ext cx="4321175" cy="5183187"/>
        </p:xfrm>
        <a:graphic>
          <a:graphicData uri="http://schemas.openxmlformats.org/presentationml/2006/ole">
            <p:oleObj spid="_x0000_s61442" name="Диаграмма" r:id="rId3" imgW="4343459" imgH="5410110" progId="MSGraph.Chart.8">
              <p:embed followColorScheme="full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600" b="1" smtClean="0">
                <a:solidFill>
                  <a:srgbClr val="3B1C03"/>
                </a:solidFill>
              </a:rPr>
              <a:t>Фитолон-Кламин (по 1 таблетке 3 раза в день) при мастопатии, % больных с регрессией через 6 месяцев</a:t>
            </a:r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5651500" y="1412875"/>
            <a:ext cx="3035300" cy="47180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000" smtClean="0"/>
              <a:t>1. Масталгия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000" smtClean="0"/>
              <a:t>2. Предменструаль-ное напряжение МЖ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000" smtClean="0"/>
              <a:t>3. Альгоменорея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000" smtClean="0"/>
              <a:t>4. Полименорея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000" smtClean="0"/>
              <a:t>5. Уплотнения в МЖ</a:t>
            </a:r>
            <a:endParaRPr lang="ru-RU" sz="2000" smtClean="0">
              <a:sym typeface="Symbol" pitchFamily="18" charset="2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000" smtClean="0"/>
              <a:t>6. Болезненность при пальпации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000" smtClean="0"/>
              <a:t>7. Кисты в МЖ при УЗИ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000" smtClean="0"/>
              <a:t>8. Толщина железистой ткани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000" smtClean="0"/>
              <a:t>9. Рентгеновская плотность</a:t>
            </a:r>
          </a:p>
        </p:txBody>
      </p:sp>
      <p:graphicFrame>
        <p:nvGraphicFramePr>
          <p:cNvPr id="73731" name="Object 20"/>
          <p:cNvGraphicFramePr>
            <a:graphicFrameLocks noGrp="1" noChangeAspect="1"/>
          </p:cNvGraphicFramePr>
          <p:nvPr>
            <p:ph sz="half" idx="1"/>
          </p:nvPr>
        </p:nvGraphicFramePr>
        <p:xfrm>
          <a:off x="273050" y="1341438"/>
          <a:ext cx="5343525" cy="4752975"/>
        </p:xfrm>
        <a:graphic>
          <a:graphicData uri="http://schemas.openxmlformats.org/presentationml/2006/ole">
            <p:oleObj spid="_x0000_s73731" r:id="rId3" imgW="5340559" imgH="4755292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dirty="0" err="1" smtClean="0">
                <a:solidFill>
                  <a:srgbClr val="3B1C03"/>
                </a:solidFill>
              </a:rPr>
              <a:t>Фитолон-Кламин</a:t>
            </a:r>
            <a:r>
              <a:rPr lang="ru-RU" sz="4000" b="1" dirty="0" smtClean="0">
                <a:solidFill>
                  <a:srgbClr val="3B1C03"/>
                </a:solidFill>
              </a:rPr>
              <a:t> </a:t>
            </a:r>
            <a:r>
              <a:rPr lang="ru-RU" sz="4000" b="1" dirty="0">
                <a:solidFill>
                  <a:srgbClr val="3B1C03"/>
                </a:solidFill>
              </a:rPr>
              <a:t>у больных с </a:t>
            </a:r>
            <a:r>
              <a:rPr lang="ru-RU" sz="4000" b="1" dirty="0" err="1">
                <a:solidFill>
                  <a:srgbClr val="3B1C03"/>
                </a:solidFill>
              </a:rPr>
              <a:t>предраковыми</a:t>
            </a:r>
            <a:r>
              <a:rPr lang="ru-RU" sz="4000" b="1" dirty="0">
                <a:solidFill>
                  <a:srgbClr val="3B1C03"/>
                </a:solidFill>
              </a:rPr>
              <a:t> заболеваниями</a:t>
            </a:r>
          </a:p>
        </p:txBody>
      </p:sp>
      <p:sp>
        <p:nvSpPr>
          <p:cNvPr id="1044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800" b="1" smtClean="0"/>
              <a:t>Хронический бронхит курильщика</a:t>
            </a:r>
            <a:r>
              <a:rPr lang="ru-RU" sz="2800" smtClean="0"/>
              <a:t> – улучшал клинико-рентгенологическую картину, регрессия дисплазии и метаплазии эпителия бронхов</a:t>
            </a:r>
          </a:p>
          <a:p>
            <a:pPr eaLnBrk="1" hangingPunct="1">
              <a:lnSpc>
                <a:spcPct val="90000"/>
              </a:lnSpc>
            </a:pPr>
            <a:r>
              <a:rPr lang="ru-RU" sz="2800" b="1" smtClean="0"/>
              <a:t>Красный плоский лишай ротовой полости</a:t>
            </a:r>
            <a:r>
              <a:rPr lang="ru-RU" sz="2800" smtClean="0"/>
              <a:t> – регрессия очагов</a:t>
            </a:r>
          </a:p>
          <a:p>
            <a:pPr eaLnBrk="1" hangingPunct="1">
              <a:lnSpc>
                <a:spcPct val="90000"/>
              </a:lnSpc>
            </a:pPr>
            <a:r>
              <a:rPr lang="ru-RU" sz="2800" b="1" smtClean="0"/>
              <a:t>Аденоматозные полипы толстой кишки</a:t>
            </a:r>
            <a:r>
              <a:rPr lang="ru-RU" sz="2800" smtClean="0"/>
              <a:t> – регрессия полипов, нормализация стула, подавление пролиферации эпителия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smtClean="0">
                <a:solidFill>
                  <a:srgbClr val="3B1C03"/>
                </a:solidFill>
              </a:rPr>
              <a:t>Медико-социальный рейтинг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3600" b="1" smtClean="0"/>
              <a:t>Смертность, заболеваемость и социально-экономический ущерб</a:t>
            </a:r>
          </a:p>
          <a:p>
            <a:pPr eaLnBrk="1" hangingPunct="1">
              <a:lnSpc>
                <a:spcPct val="90000"/>
              </a:lnSpc>
            </a:pPr>
            <a:r>
              <a:rPr lang="ru-RU" sz="2800" b="1" smtClean="0"/>
              <a:t>1. Сердечно-сосудистые заболевания</a:t>
            </a:r>
          </a:p>
          <a:p>
            <a:pPr eaLnBrk="1" hangingPunct="1">
              <a:lnSpc>
                <a:spcPct val="90000"/>
              </a:lnSpc>
            </a:pPr>
            <a:r>
              <a:rPr lang="ru-RU" sz="2800" b="1" smtClean="0"/>
              <a:t>2. Злокачественные опухоли</a:t>
            </a:r>
          </a:p>
          <a:p>
            <a:pPr eaLnBrk="1" hangingPunct="1">
              <a:lnSpc>
                <a:spcPct val="90000"/>
              </a:lnSpc>
            </a:pPr>
            <a:r>
              <a:rPr lang="ru-RU" sz="2800" b="1" smtClean="0"/>
              <a:t>3. Травмы, отравления, убийства</a:t>
            </a:r>
          </a:p>
          <a:p>
            <a:pPr eaLnBrk="1" hangingPunct="1">
              <a:lnSpc>
                <a:spcPct val="90000"/>
              </a:lnSpc>
            </a:pPr>
            <a:r>
              <a:rPr lang="ru-RU" sz="2800" b="1" smtClean="0"/>
              <a:t>4. Инфекционные болезни – вторичные иммунодефициты</a:t>
            </a:r>
          </a:p>
          <a:p>
            <a:pPr eaLnBrk="1" hangingPunct="1">
              <a:lnSpc>
                <a:spcPct val="90000"/>
              </a:lnSpc>
            </a:pPr>
            <a:r>
              <a:rPr lang="ru-RU" sz="2800" b="1" smtClean="0"/>
              <a:t>5. Сахарный диабет, метаболический синдром</a:t>
            </a:r>
            <a:endParaRPr lang="ru-RU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err="1" smtClean="0"/>
              <a:t>Лесмин</a:t>
            </a:r>
            <a:r>
              <a:rPr lang="ru-RU" b="1" dirty="0" smtClean="0"/>
              <a:t> – источник хлорофилла и </a:t>
            </a:r>
            <a:r>
              <a:rPr lang="ru-RU" b="1" dirty="0" err="1" smtClean="0"/>
              <a:t>фитостеринов</a:t>
            </a:r>
            <a:endParaRPr lang="ru-RU" dirty="0"/>
          </a:p>
        </p:txBody>
      </p:sp>
      <p:sp>
        <p:nvSpPr>
          <p:cNvPr id="105474" name="TextBox 8"/>
          <p:cNvSpPr txBox="1">
            <a:spLocks noChangeArrowheads="1"/>
          </p:cNvSpPr>
          <p:nvPr/>
        </p:nvSpPr>
        <p:spPr bwMode="auto">
          <a:xfrm>
            <a:off x="3581400" y="4038600"/>
            <a:ext cx="502920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latin typeface="Calibri" pitchFamily="34" charset="0"/>
              </a:rPr>
              <a:t>В  6 таблетках:</a:t>
            </a:r>
          </a:p>
          <a:p>
            <a:r>
              <a:rPr lang="ru-RU" sz="2000">
                <a:latin typeface="Calibri" pitchFamily="34" charset="0"/>
              </a:rPr>
              <a:t>Фитонциды – 400 мг</a:t>
            </a:r>
          </a:p>
          <a:p>
            <a:r>
              <a:rPr lang="ru-RU" sz="2000">
                <a:latin typeface="Calibri" pitchFamily="34" charset="0"/>
              </a:rPr>
              <a:t>Хлорофилл – 12 мг, 12% АУП</a:t>
            </a:r>
          </a:p>
          <a:p>
            <a:r>
              <a:rPr lang="ru-RU" sz="2000">
                <a:latin typeface="Calibri" pitchFamily="34" charset="0"/>
              </a:rPr>
              <a:t>Фитостерины – 180 мг, 50% АУП</a:t>
            </a:r>
          </a:p>
          <a:p>
            <a:r>
              <a:rPr lang="ru-RU" sz="2000">
                <a:latin typeface="Calibri" pitchFamily="34" charset="0"/>
              </a:rPr>
              <a:t>По 1-3 таблетки 2-3 раза в день во время или до еды, 1-3 месяца, курсы регулярно повторять</a:t>
            </a:r>
          </a:p>
          <a:p>
            <a:endParaRPr lang="ru-RU">
              <a:latin typeface="Calibri" pitchFamily="34" charset="0"/>
            </a:endParaRPr>
          </a:p>
        </p:txBody>
      </p:sp>
      <p:pic>
        <p:nvPicPr>
          <p:cNvPr id="105475" name="Picture 2" descr="Рисунок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1524000"/>
            <a:ext cx="2568575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6" name="Picture 3" descr="E:\Профессиональные книги\Биомасса дерева\Рисунки материалы\Chlorophill.jpg"/>
          <p:cNvPicPr>
            <a:picLocks noChangeAspect="1" noChangeArrowheads="1"/>
          </p:cNvPicPr>
          <p:nvPr/>
        </p:nvPicPr>
        <p:blipFill>
          <a:blip r:embed="rId3"/>
          <a:srcRect r="55000"/>
          <a:stretch>
            <a:fillRect/>
          </a:stretch>
        </p:blipFill>
        <p:spPr bwMode="auto">
          <a:xfrm>
            <a:off x="3505200" y="1752600"/>
            <a:ext cx="2209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7" name="Picture 7" descr="лесмин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2438400"/>
            <a:ext cx="1590675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800" b="1" smtClean="0">
                <a:solidFill>
                  <a:srgbClr val="3B1C03"/>
                </a:solidFill>
              </a:rPr>
              <a:t>Антиканцерогенное действие пасты хвойной в эксперименте</a:t>
            </a:r>
          </a:p>
        </p:txBody>
      </p:sp>
      <p:sp>
        <p:nvSpPr>
          <p:cNvPr id="60420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5508625" y="1600200"/>
            <a:ext cx="3178175" cy="45307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z="2800" b="1" smtClean="0"/>
              <a:t>1</a:t>
            </a:r>
            <a:r>
              <a:rPr lang="ru-RU" sz="2800" smtClean="0"/>
              <a:t> </a:t>
            </a:r>
            <a:r>
              <a:rPr lang="ru-RU" sz="2800" smtClean="0">
                <a:latin typeface="Symbol" pitchFamily="18" charset="2"/>
              </a:rPr>
              <a:t></a:t>
            </a:r>
            <a:r>
              <a:rPr lang="ru-RU" sz="2800" smtClean="0"/>
              <a:t> молочная железа</a:t>
            </a:r>
            <a:endParaRPr lang="en-US" sz="2800" smtClean="0"/>
          </a:p>
          <a:p>
            <a:pPr eaLnBrk="1" hangingPunct="1">
              <a:buFont typeface="Wingdings" pitchFamily="2" charset="2"/>
              <a:buNone/>
            </a:pPr>
            <a:r>
              <a:rPr lang="ru-RU" sz="2800" b="1" smtClean="0"/>
              <a:t>2 </a:t>
            </a:r>
            <a:r>
              <a:rPr lang="ru-RU" sz="2800" smtClean="0">
                <a:latin typeface="Symbol" pitchFamily="18" charset="2"/>
              </a:rPr>
              <a:t></a:t>
            </a:r>
            <a:r>
              <a:rPr lang="ru-RU" sz="2800" smtClean="0"/>
              <a:t> толстая кишка</a:t>
            </a:r>
            <a:endParaRPr lang="en-US" sz="2800" smtClean="0"/>
          </a:p>
          <a:p>
            <a:pPr eaLnBrk="1" hangingPunct="1">
              <a:buFont typeface="Wingdings" pitchFamily="2" charset="2"/>
              <a:buNone/>
            </a:pPr>
            <a:r>
              <a:rPr lang="ru-RU" sz="2800" b="1" smtClean="0"/>
              <a:t>3</a:t>
            </a:r>
            <a:r>
              <a:rPr lang="ru-RU" sz="2800" smtClean="0"/>
              <a:t> </a:t>
            </a:r>
            <a:r>
              <a:rPr lang="ru-RU" sz="2800" smtClean="0">
                <a:latin typeface="Symbol" pitchFamily="18" charset="2"/>
              </a:rPr>
              <a:t></a:t>
            </a:r>
            <a:r>
              <a:rPr lang="ru-RU" sz="2800" smtClean="0"/>
              <a:t> шейка матки</a:t>
            </a:r>
            <a:endParaRPr lang="en-US" sz="2800" smtClean="0"/>
          </a:p>
          <a:p>
            <a:pPr eaLnBrk="1" hangingPunct="1">
              <a:buFont typeface="Wingdings" pitchFamily="2" charset="2"/>
              <a:buNone/>
            </a:pPr>
            <a:r>
              <a:rPr lang="ru-RU" sz="2800" b="1" smtClean="0"/>
              <a:t>4</a:t>
            </a:r>
            <a:r>
              <a:rPr lang="ru-RU" sz="2800" smtClean="0"/>
              <a:t> </a:t>
            </a:r>
            <a:r>
              <a:rPr lang="ru-RU" sz="2800" smtClean="0">
                <a:latin typeface="Symbol" pitchFamily="18" charset="2"/>
              </a:rPr>
              <a:t></a:t>
            </a:r>
            <a:r>
              <a:rPr lang="ru-RU" sz="2800" smtClean="0"/>
              <a:t> кожа</a:t>
            </a:r>
            <a:endParaRPr lang="en-US" sz="2800" smtClean="0"/>
          </a:p>
          <a:p>
            <a:pPr eaLnBrk="1" hangingPunct="1">
              <a:buFont typeface="Wingdings" pitchFamily="2" charset="2"/>
              <a:buNone/>
            </a:pPr>
            <a:r>
              <a:rPr lang="ru-RU" sz="2800" b="1" smtClean="0"/>
              <a:t>5</a:t>
            </a:r>
            <a:r>
              <a:rPr lang="ru-RU" sz="2800" smtClean="0"/>
              <a:t> </a:t>
            </a:r>
            <a:r>
              <a:rPr lang="ru-RU" sz="2800" smtClean="0">
                <a:latin typeface="Symbol" pitchFamily="18" charset="2"/>
              </a:rPr>
              <a:t></a:t>
            </a:r>
            <a:r>
              <a:rPr lang="ru-RU" sz="2800" smtClean="0"/>
              <a:t> средний</a:t>
            </a:r>
          </a:p>
        </p:txBody>
      </p:sp>
      <p:graphicFrame>
        <p:nvGraphicFramePr>
          <p:cNvPr id="60418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468313" y="1341438"/>
          <a:ext cx="5183187" cy="5040312"/>
        </p:xfrm>
        <a:graphic>
          <a:graphicData uri="http://schemas.openxmlformats.org/presentationml/2006/ole">
            <p:oleObj spid="_x0000_s60418" name="Диаграмма" r:id="rId3" imgW="4038693" imgH="5410110" progId="MSGraph.Chart.8">
              <p:embed followColorScheme="full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800" b="1" smtClean="0">
                <a:solidFill>
                  <a:srgbClr val="3B1C03"/>
                </a:solidFill>
              </a:rPr>
              <a:t>Лесмин (по 2 таблетки 3 раза в день) при атрофическом гастрите, % больных с улучшением</a:t>
            </a:r>
          </a:p>
        </p:txBody>
      </p:sp>
      <p:sp>
        <p:nvSpPr>
          <p:cNvPr id="59396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5076825" y="1600200"/>
            <a:ext cx="3609975" cy="45307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700" smtClean="0">
                <a:latin typeface="Times New Roman" pitchFamily="18" charset="0"/>
              </a:rPr>
              <a:t>1. Симптомы диспепсии </a:t>
            </a:r>
            <a:r>
              <a:rPr lang="ru-RU" sz="2700" smtClean="0">
                <a:latin typeface="Symbol" pitchFamily="18" charset="2"/>
              </a:rPr>
              <a:t>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700" smtClean="0">
                <a:latin typeface="Times New Roman" pitchFamily="18" charset="0"/>
              </a:rPr>
              <a:t>2. Эндоскопические признаки гастрита </a:t>
            </a:r>
            <a:r>
              <a:rPr lang="ru-RU" sz="2700" smtClean="0">
                <a:latin typeface="Symbol" pitchFamily="18" charset="2"/>
              </a:rPr>
              <a:t>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700" smtClean="0">
                <a:latin typeface="Times New Roman" pitchFamily="18" charset="0"/>
              </a:rPr>
              <a:t>3. </a:t>
            </a:r>
            <a:r>
              <a:rPr lang="en-US" sz="2700" smtClean="0">
                <a:latin typeface="Times New Roman" pitchFamily="18" charset="0"/>
              </a:rPr>
              <a:t>Helicobacter pylori </a:t>
            </a:r>
            <a:r>
              <a:rPr lang="ru-RU" sz="2700" smtClean="0">
                <a:latin typeface="Symbol" pitchFamily="18" charset="2"/>
              </a:rPr>
              <a:t>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700" smtClean="0">
                <a:latin typeface="Times New Roman" pitchFamily="18" charset="0"/>
              </a:rPr>
              <a:t>4</a:t>
            </a:r>
            <a:r>
              <a:rPr lang="ru-RU" sz="2700" smtClean="0">
                <a:latin typeface="Times New Roman" pitchFamily="18" charset="0"/>
              </a:rPr>
              <a:t>. Активность пепсина в желудочном соке </a:t>
            </a:r>
            <a:r>
              <a:rPr lang="ru-RU" sz="2700" smtClean="0">
                <a:latin typeface="Symbol" pitchFamily="18" charset="2"/>
              </a:rPr>
              <a:t>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700" smtClean="0">
                <a:latin typeface="Times New Roman" pitchFamily="18" charset="0"/>
              </a:rPr>
              <a:t>5. Лимфо-плазмоцитарная инфильтрация </a:t>
            </a:r>
            <a:r>
              <a:rPr lang="ru-RU" sz="2700" smtClean="0">
                <a:latin typeface="Symbol" pitchFamily="18" charset="2"/>
              </a:rPr>
              <a:t></a:t>
            </a:r>
          </a:p>
        </p:txBody>
      </p:sp>
      <p:graphicFrame>
        <p:nvGraphicFramePr>
          <p:cNvPr id="59394" name="Object 2"/>
          <p:cNvGraphicFramePr>
            <a:graphicFrameLocks noChangeAspect="1"/>
          </p:cNvGraphicFramePr>
          <p:nvPr>
            <p:ph sz="half" idx="1"/>
          </p:nvPr>
        </p:nvGraphicFramePr>
        <p:xfrm>
          <a:off x="609600" y="1295400"/>
          <a:ext cx="4546600" cy="4895850"/>
        </p:xfrm>
        <a:graphic>
          <a:graphicData uri="http://schemas.openxmlformats.org/presentationml/2006/ole">
            <p:oleObj spid="_x0000_s59394" name="Диаграмма" r:id="rId3" imgW="5105375" imgH="5410110" progId="MSGraph.Chart.8">
              <p:embed followColorScheme="full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smtClean="0">
                <a:solidFill>
                  <a:srgbClr val="3B1C03"/>
                </a:solidFill>
              </a:rPr>
              <a:t>Диетическая профилактика рака</a:t>
            </a:r>
            <a:endParaRPr lang="ru-RU" smtClean="0">
              <a:solidFill>
                <a:srgbClr val="3B1C03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600" b="1" dirty="0" err="1" smtClean="0">
                <a:solidFill>
                  <a:srgbClr val="3B1C03"/>
                </a:solidFill>
              </a:rPr>
              <a:t>Провитам</a:t>
            </a:r>
            <a:r>
              <a:rPr lang="ru-RU" sz="3600" b="1" dirty="0" smtClean="0">
                <a:solidFill>
                  <a:srgbClr val="3B1C03"/>
                </a:solidFill>
              </a:rPr>
              <a:t> </a:t>
            </a:r>
            <a:r>
              <a:rPr lang="ru-RU" sz="3600" dirty="0" smtClean="0"/>
              <a:t>по 3 таблетки в день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600" b="1" dirty="0" err="1" smtClean="0">
                <a:solidFill>
                  <a:srgbClr val="3B1C03"/>
                </a:solidFill>
              </a:rPr>
              <a:t>Фитолон-Кламин</a:t>
            </a:r>
            <a:r>
              <a:rPr lang="ru-RU" sz="3600" dirty="0" smtClean="0"/>
              <a:t> по 1-2 таблетки в день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600" b="1" dirty="0" err="1" smtClean="0">
                <a:solidFill>
                  <a:srgbClr val="3B1C03"/>
                </a:solidFill>
              </a:rPr>
              <a:t>Лесмин</a:t>
            </a:r>
            <a:r>
              <a:rPr lang="ru-RU" sz="3600" dirty="0" smtClean="0">
                <a:solidFill>
                  <a:srgbClr val="3B1C03"/>
                </a:solidFill>
              </a:rPr>
              <a:t> </a:t>
            </a:r>
            <a:r>
              <a:rPr lang="ru-RU" sz="3600" dirty="0" smtClean="0"/>
              <a:t>по 2-3 таблетки в день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600" b="1" dirty="0" err="1" smtClean="0">
                <a:solidFill>
                  <a:srgbClr val="3B1C03"/>
                </a:solidFill>
              </a:rPr>
              <a:t>Альгинат</a:t>
            </a:r>
            <a:r>
              <a:rPr lang="ru-RU" sz="3600" b="1" dirty="0" smtClean="0">
                <a:solidFill>
                  <a:srgbClr val="3B1C03"/>
                </a:solidFill>
              </a:rPr>
              <a:t> кальция </a:t>
            </a:r>
            <a:r>
              <a:rPr lang="ru-RU" sz="3600" dirty="0" smtClean="0"/>
              <a:t>по 2 капсулы 3 раза в день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600" b="1" dirty="0" smtClean="0">
                <a:solidFill>
                  <a:srgbClr val="3B1C03"/>
                </a:solidFill>
              </a:rPr>
              <a:t>Сироп с хлорофиллом </a:t>
            </a:r>
            <a:r>
              <a:rPr lang="ru-RU" sz="3600" dirty="0" smtClean="0"/>
              <a:t>по 1 чайной ложке 2-3 раза в день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600" dirty="0" smtClean="0"/>
              <a:t>Постоянный прием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600" dirty="0" smtClean="0"/>
              <a:t>Курсы приема 3 месяца, курсы регулярно повторять через 2-4 недели перерыва 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smtClean="0">
                <a:solidFill>
                  <a:srgbClr val="3B1C03"/>
                </a:solidFill>
              </a:rPr>
              <a:t>Инфекции в России</a:t>
            </a:r>
            <a:endParaRPr lang="ru-RU" smtClean="0">
              <a:solidFill>
                <a:srgbClr val="3B1C03"/>
              </a:solidFill>
            </a:endParaRPr>
          </a:p>
        </p:txBody>
      </p:sp>
      <p:sp>
        <p:nvSpPr>
          <p:cNvPr id="17411" name="Объект 2"/>
          <p:cNvSpPr>
            <a:spLocks noGrp="1"/>
          </p:cNvSpPr>
          <p:nvPr>
            <p:ph idx="1"/>
          </p:nvPr>
        </p:nvSpPr>
        <p:spPr>
          <a:xfrm>
            <a:off x="457200" y="1412875"/>
            <a:ext cx="8229600" cy="471805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200" dirty="0" smtClean="0"/>
              <a:t>1-е место в мире по гриппу и ОРВИ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200" dirty="0" smtClean="0"/>
              <a:t>Смертность от инфекционных болезней увеличивается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200" dirty="0" smtClean="0"/>
              <a:t>Заболеваемость туберкулезом выросла на 60%, сифилисом – в 48 раз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200" dirty="0" smtClean="0"/>
              <a:t>На фоне сокращения доли заболеваний, учитываемых по разделу "Инфекционные и паразитарные болезни", в общей структуре заболеваемости, истинная доля инфекций и </a:t>
            </a:r>
            <a:r>
              <a:rPr lang="ru-RU" sz="2200" dirty="0" err="1" smtClean="0"/>
              <a:t>паразитозов</a:t>
            </a:r>
            <a:r>
              <a:rPr lang="ru-RU" sz="2200" dirty="0" smtClean="0"/>
              <a:t> остается неизменно высокой и колеблется в пределах 36,1–49,7%, не имея тенденции к снижению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200" dirty="0" err="1" smtClean="0"/>
              <a:t>Антибиотикорезистентность</a:t>
            </a:r>
            <a:r>
              <a:rPr lang="ru-RU" sz="2200" dirty="0" smtClean="0"/>
              <a:t>, антибиотики нового поколения –  10 тысяч рублей и более на курс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200" dirty="0" smtClean="0"/>
              <a:t>Лечение </a:t>
            </a:r>
            <a:r>
              <a:rPr lang="ru-RU" sz="2200" dirty="0" err="1" smtClean="0"/>
              <a:t>СПИДа</a:t>
            </a:r>
            <a:r>
              <a:rPr lang="ru-RU" sz="2200" dirty="0" smtClean="0"/>
              <a:t> – от 10 тысяч </a:t>
            </a:r>
            <a:r>
              <a:rPr lang="en-US" sz="2200" dirty="0" smtClean="0"/>
              <a:t>$ </a:t>
            </a:r>
            <a:r>
              <a:rPr lang="ru-RU" sz="2200" dirty="0" smtClean="0"/>
              <a:t>в месяц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200" dirty="0" smtClean="0"/>
              <a:t>Профилактика дешевле в разы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smtClean="0">
                <a:solidFill>
                  <a:srgbClr val="3B1C03"/>
                </a:solidFill>
              </a:rPr>
              <a:t>Лесмин при инфекциях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229600" cy="5113337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b="1" dirty="0" err="1" smtClean="0"/>
              <a:t>Лесмин</a:t>
            </a:r>
            <a:r>
              <a:rPr lang="ru-RU" sz="2800" dirty="0" smtClean="0"/>
              <a:t> – 2 курса по 3 недели у часто и длительно </a:t>
            </a:r>
            <a:r>
              <a:rPr lang="ru-RU" sz="2800" smtClean="0"/>
              <a:t>болеющих детей </a:t>
            </a:r>
            <a:r>
              <a:rPr lang="ru-RU" sz="2800" smtClean="0">
                <a:latin typeface="Symbol" pitchFamily="18" charset="2"/>
              </a:rPr>
              <a:t></a:t>
            </a:r>
            <a:r>
              <a:rPr lang="ru-RU" sz="2800" smtClean="0"/>
              <a:t> </a:t>
            </a:r>
            <a:r>
              <a:rPr lang="ru-RU" sz="2800" dirty="0" smtClean="0"/>
              <a:t>частоту ОРВИ в 2,14 раза, частоту осложнений, </a:t>
            </a:r>
            <a:r>
              <a:rPr lang="ru-RU" sz="2800" smtClean="0"/>
              <a:t>продолжительность болезни</a:t>
            </a:r>
            <a:endParaRPr lang="ru-RU" sz="2800" b="1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b="1" dirty="0" err="1" smtClean="0"/>
              <a:t>Лесмин</a:t>
            </a:r>
            <a:r>
              <a:rPr lang="ru-RU" sz="2800" b="1" dirty="0" smtClean="0"/>
              <a:t> </a:t>
            </a:r>
            <a:r>
              <a:rPr lang="ru-RU" sz="2800" b="1" dirty="0"/>
              <a:t>- </a:t>
            </a:r>
            <a:r>
              <a:rPr lang="ru-RU" sz="2800" dirty="0"/>
              <a:t>2 месяца</a:t>
            </a:r>
            <a:r>
              <a:rPr lang="ru-RU" sz="2800" b="1" dirty="0"/>
              <a:t> </a:t>
            </a:r>
            <a:r>
              <a:rPr lang="ru-RU" sz="2800" dirty="0"/>
              <a:t>у беременных женщин </a:t>
            </a:r>
            <a:r>
              <a:rPr lang="ru-RU" sz="2800" dirty="0">
                <a:latin typeface="Symbol" pitchFamily="18" charset="2"/>
              </a:rPr>
              <a:t></a:t>
            </a:r>
            <a:r>
              <a:rPr lang="ru-RU" sz="2800" dirty="0"/>
              <a:t> частоту ОРВИ в 2 раза, </a:t>
            </a:r>
            <a:r>
              <a:rPr lang="ru-RU" sz="2800" dirty="0">
                <a:latin typeface="Symbol" pitchFamily="18" charset="2"/>
              </a:rPr>
              <a:t></a:t>
            </a:r>
            <a:r>
              <a:rPr lang="ru-RU" sz="2800" dirty="0"/>
              <a:t> иммунитет, уровень гемоглобина и эритроцитов</a:t>
            </a:r>
            <a:endParaRPr lang="ru-RU" sz="2800" b="1" dirty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b="1" dirty="0" err="1" smtClean="0"/>
              <a:t>Лесмин</a:t>
            </a:r>
            <a:r>
              <a:rPr lang="ru-RU" sz="2800" dirty="0" smtClean="0"/>
              <a:t> </a:t>
            </a:r>
            <a:r>
              <a:rPr lang="ru-RU" sz="2800" dirty="0"/>
              <a:t>- 1 месяц у лиц туберкулезного контакта, нормализует туберкулиновую чувствительность, </a:t>
            </a:r>
            <a:r>
              <a:rPr lang="ru-RU" sz="2800" dirty="0">
                <a:latin typeface="Symbol" pitchFamily="18" charset="2"/>
              </a:rPr>
              <a:t></a:t>
            </a:r>
            <a:r>
              <a:rPr lang="ru-RU" sz="2800" dirty="0"/>
              <a:t> уровень гемоглобина и </a:t>
            </a:r>
            <a:r>
              <a:rPr lang="ru-RU" sz="2800" dirty="0" smtClean="0"/>
              <a:t>эритроцитов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b="1" dirty="0" err="1" smtClean="0"/>
              <a:t>Лесмин</a:t>
            </a:r>
            <a:r>
              <a:rPr lang="ru-RU" sz="2800" dirty="0" smtClean="0"/>
              <a:t> - 1 месяц у больных с хроническими вирусными гепатитами. Быстрее восстанавливаются нарушенные функции печени, ликвидируется анемия, ослабляются побочные эффекты интерферона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smtClean="0">
                <a:solidFill>
                  <a:srgbClr val="3B1C03"/>
                </a:solidFill>
              </a:rPr>
              <a:t>Лесмин при дисбиозе</a:t>
            </a:r>
          </a:p>
        </p:txBody>
      </p:sp>
      <p:sp>
        <p:nvSpPr>
          <p:cNvPr id="11264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b="1" smtClean="0"/>
              <a:t>Лесмин</a:t>
            </a:r>
            <a:r>
              <a:rPr lang="ru-RU" smtClean="0"/>
              <a:t> у больных с хроническим простатитом и дисбактериозом кишечника</a:t>
            </a:r>
          </a:p>
          <a:p>
            <a:pPr eaLnBrk="1" hangingPunct="1">
              <a:lnSpc>
                <a:spcPct val="90000"/>
              </a:lnSpc>
            </a:pPr>
            <a:r>
              <a:rPr lang="ru-RU" smtClean="0"/>
              <a:t>Восстанавливал количество бифидум бактерий, молочнокислых бактерий, нормализовал работу желудочно-кишечного тракта, предупреждал рецидивы простатита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8642350" cy="1079500"/>
          </a:xfrm>
        </p:spPr>
        <p:txBody>
          <a:bodyPr/>
          <a:lstStyle/>
          <a:p>
            <a:pPr eaLnBrk="1" hangingPunct="1"/>
            <a:r>
              <a:rPr lang="ru-RU" sz="4000" b="1" smtClean="0"/>
              <a:t>Фитолон-Кламин - клиническое изучение при инфекциях</a:t>
            </a:r>
          </a:p>
        </p:txBody>
      </p:sp>
      <p:sp>
        <p:nvSpPr>
          <p:cNvPr id="1136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484313"/>
            <a:ext cx="8713788" cy="5113337"/>
          </a:xfrm>
        </p:spPr>
        <p:txBody>
          <a:bodyPr/>
          <a:lstStyle/>
          <a:p>
            <a:pPr eaLnBrk="1" hangingPunct="1"/>
            <a:r>
              <a:rPr lang="ru-RU" smtClean="0"/>
              <a:t>У детей в течение года </a:t>
            </a:r>
            <a:r>
              <a:rPr lang="ru-RU" smtClean="0">
                <a:sym typeface="Symbol" pitchFamily="18" charset="2"/>
              </a:rPr>
              <a:t> частоту и продолжительность ОРВИ, тяжесть и количество осложнений,  иммунитет</a:t>
            </a:r>
          </a:p>
          <a:p>
            <a:pPr eaLnBrk="1" hangingPunct="1"/>
            <a:r>
              <a:rPr lang="ru-RU" smtClean="0">
                <a:sym typeface="Symbol" pitchFamily="18" charset="2"/>
              </a:rPr>
              <a:t>У</a:t>
            </a:r>
            <a:r>
              <a:rPr lang="ru-RU" smtClean="0"/>
              <a:t> детей в течение года </a:t>
            </a:r>
            <a:r>
              <a:rPr lang="ru-RU" smtClean="0">
                <a:sym typeface="Symbol" pitchFamily="18" charset="2"/>
              </a:rPr>
              <a:t> частоту ОРВИ в 2,5 раза,  иммунитет</a:t>
            </a:r>
          </a:p>
          <a:p>
            <a:pPr eaLnBrk="1" hangingPunct="1"/>
            <a:r>
              <a:rPr lang="ru-RU" smtClean="0">
                <a:sym typeface="Symbol" pitchFamily="18" charset="2"/>
              </a:rPr>
              <a:t>У детей, больных туберкулезом,  клинико-рентгенологическую динамику,  иммунитет и уровень гемоглобина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>Схема для профилактики гриппа, ОРВИ и других инфекций</a:t>
            </a:r>
            <a:endParaRPr lang="ru-RU" b="1" dirty="0"/>
          </a:p>
        </p:txBody>
      </p:sp>
      <p:sp>
        <p:nvSpPr>
          <p:cNvPr id="11469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/>
            <a:r>
              <a:rPr lang="ru-RU" sz="3300" b="1" smtClean="0"/>
              <a:t>Лесмин </a:t>
            </a:r>
            <a:r>
              <a:rPr lang="ru-RU" sz="3300" smtClean="0"/>
              <a:t>по 2 таблетки 2 раза в день до еды</a:t>
            </a:r>
          </a:p>
          <a:p>
            <a:pPr algn="ctr" eaLnBrk="1" hangingPunct="1">
              <a:buFont typeface="Arial" charset="0"/>
              <a:buNone/>
            </a:pPr>
            <a:r>
              <a:rPr lang="ru-RU" sz="3300" smtClean="0"/>
              <a:t>+</a:t>
            </a:r>
          </a:p>
          <a:p>
            <a:pPr algn="ctr" eaLnBrk="1" hangingPunct="1"/>
            <a:r>
              <a:rPr lang="ru-RU" sz="3300" b="1" smtClean="0"/>
              <a:t>Фитолон-Кламин</a:t>
            </a:r>
            <a:r>
              <a:rPr lang="ru-RU" sz="3300" smtClean="0"/>
              <a:t> по 1 таблетке 2 раза в день до еды</a:t>
            </a:r>
          </a:p>
          <a:p>
            <a:pPr algn="ctr" eaLnBrk="1" hangingPunct="1"/>
            <a:r>
              <a:rPr lang="ru-RU" sz="3300" smtClean="0"/>
              <a:t>Курс 1-2 месяца</a:t>
            </a:r>
          </a:p>
          <a:p>
            <a:pPr algn="ctr" eaLnBrk="1" hangingPunct="1"/>
            <a:r>
              <a:rPr lang="ru-RU" sz="3300" smtClean="0"/>
              <a:t>Профилактические курсы 3-4 раза в 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00063"/>
            <a:ext cx="7772400" cy="928687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3B1C03"/>
                </a:solidFill>
              </a:rPr>
              <a:t>Лишний вес и ожирение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571625"/>
            <a:ext cx="3810000" cy="4524375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400" dirty="0" smtClean="0"/>
              <a:t>1. Каждый второй житель России имеет избыток веса.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400" dirty="0" smtClean="0"/>
              <a:t>2. Каждый третий житель России имеет ожирение.</a:t>
            </a:r>
            <a:endParaRPr lang="en-US" sz="2400" dirty="0" smtClean="0"/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400" dirty="0" smtClean="0"/>
              <a:t>3. 80% пациентов имеют сопряженные с ожирением заболевания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400" dirty="0" smtClean="0"/>
              <a:t>4. Мужской тип ожирения опаснее женского типа ожирения</a:t>
            </a:r>
          </a:p>
        </p:txBody>
      </p:sp>
      <p:pic>
        <p:nvPicPr>
          <p:cNvPr id="115715" name="Picture 4" descr="DSC0081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76288" y="1600200"/>
            <a:ext cx="3398837" cy="4530725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3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Смертность населения России в 2013 г.</a:t>
            </a:r>
            <a:endParaRPr lang="ru-RU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357313"/>
          <a:ext cx="8229600" cy="47275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86304"/>
                <a:gridCol w="1785950"/>
                <a:gridCol w="1757346"/>
              </a:tblGrid>
              <a:tr h="674951"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Причина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Абсолютное число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% (место)</a:t>
                      </a:r>
                      <a:endParaRPr lang="ru-RU" sz="2000" dirty="0"/>
                    </a:p>
                  </a:txBody>
                  <a:tcPr/>
                </a:tc>
              </a:tr>
              <a:tr h="424852">
                <a:tc>
                  <a:txBody>
                    <a:bodyPr/>
                    <a:lstStyle/>
                    <a:p>
                      <a:r>
                        <a:rPr lang="ru-RU" sz="20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Все причины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1 871 809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dirty="0"/>
                    </a:p>
                  </a:txBody>
                  <a:tcPr/>
                </a:tc>
              </a:tr>
              <a:tr h="527309">
                <a:tc>
                  <a:txBody>
                    <a:bodyPr/>
                    <a:lstStyle/>
                    <a:p>
                      <a:r>
                        <a:rPr lang="ru-RU" sz="20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Болезни системы кровообращения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1 001 799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53,5 (1)</a:t>
                      </a:r>
                      <a:endParaRPr lang="ru-RU" b="1" dirty="0"/>
                    </a:p>
                  </a:txBody>
                  <a:tcPr/>
                </a:tc>
              </a:tr>
              <a:tr h="451979">
                <a:tc>
                  <a:txBody>
                    <a:bodyPr/>
                    <a:lstStyle/>
                    <a:p>
                      <a:r>
                        <a:rPr lang="ru-RU" sz="20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Злокачественные новообразования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288 636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15,4 (2)</a:t>
                      </a:r>
                      <a:endParaRPr lang="ru-RU" b="1" dirty="0"/>
                    </a:p>
                  </a:txBody>
                  <a:tcPr/>
                </a:tc>
              </a:tr>
              <a:tr h="417827">
                <a:tc>
                  <a:txBody>
                    <a:bodyPr/>
                    <a:lstStyle/>
                    <a:p>
                      <a:r>
                        <a:rPr lang="ru-RU" sz="20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Травмы и отравления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185 353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9,9 (3)</a:t>
                      </a:r>
                      <a:endParaRPr lang="ru-RU" b="1" dirty="0"/>
                    </a:p>
                  </a:txBody>
                  <a:tcPr/>
                </a:tc>
              </a:tr>
              <a:tr h="486132">
                <a:tc>
                  <a:txBody>
                    <a:bodyPr/>
                    <a:lstStyle/>
                    <a:p>
                      <a:r>
                        <a:rPr lang="ru-RU" sz="20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Болезни органов пищеварения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88 431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4,7 (4)</a:t>
                      </a:r>
                      <a:endParaRPr lang="ru-RU" b="1" dirty="0"/>
                    </a:p>
                  </a:txBody>
                  <a:tcPr/>
                </a:tc>
              </a:tr>
              <a:tr h="4178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Старость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82 235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4,4 (5)</a:t>
                      </a:r>
                      <a:endParaRPr lang="ru-RU" b="1" dirty="0"/>
                    </a:p>
                  </a:txBody>
                  <a:tcPr/>
                </a:tc>
              </a:tr>
              <a:tr h="561461">
                <a:tc>
                  <a:txBody>
                    <a:bodyPr/>
                    <a:lstStyle/>
                    <a:p>
                      <a:r>
                        <a:rPr lang="ru-RU" sz="20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Болезни органов дыхания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74 068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4,0 (6)</a:t>
                      </a:r>
                      <a:endParaRPr lang="ru-RU" b="1" dirty="0"/>
                    </a:p>
                  </a:txBody>
                  <a:tcPr/>
                </a:tc>
              </a:tr>
              <a:tr h="739232">
                <a:tc>
                  <a:txBody>
                    <a:bodyPr/>
                    <a:lstStyle/>
                    <a:p>
                      <a:r>
                        <a:rPr lang="ru-RU" sz="20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Инфекционные и паразитарные болезни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31 807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1,7 (7)</a:t>
                      </a:r>
                      <a:endParaRPr lang="ru-RU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800" b="1" smtClean="0">
                <a:solidFill>
                  <a:srgbClr val="3B1C03"/>
                </a:solidFill>
              </a:rPr>
              <a:t>Риск сердечно-сосудистых, онкологических заболеваний, сахарного диабета и других  в зависимости от массы тела</a:t>
            </a:r>
            <a:endParaRPr lang="ru-RU" sz="2800" smtClean="0">
              <a:solidFill>
                <a:srgbClr val="3B1C03"/>
              </a:solidFill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189413"/>
        </p:xfrm>
        <a:graphic>
          <a:graphicData uri="http://schemas.openxmlformats.org/drawingml/2006/table">
            <a:tbl>
              <a:tblPr/>
              <a:tblGrid>
                <a:gridCol w="3124200"/>
                <a:gridCol w="2286000"/>
                <a:gridCol w="2819400"/>
              </a:tblGrid>
              <a:tr h="1036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Масса тела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Индекс массы тела, кг/м</a:t>
                      </a:r>
                      <a:r>
                        <a:rPr kumimoji="0" lang="ru-RU" sz="2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25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 18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увеличен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525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Нормальная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5–24,9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отсутствует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525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Избыточная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25–29,9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увеличен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525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Ожирение 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степени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30–34,9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высокий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525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Ожирение 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степени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35–39,9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очень высокий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525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Ожирение 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III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степени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 40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чрезмерно высокий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554162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3B1C03"/>
                </a:solidFill>
              </a:rPr>
              <a:t>Фитолон-Кламин </a:t>
            </a:r>
            <a:br>
              <a:rPr lang="ru-RU" b="1" smtClean="0">
                <a:solidFill>
                  <a:srgbClr val="3B1C03"/>
                </a:solidFill>
              </a:rPr>
            </a:br>
            <a:r>
              <a:rPr lang="ru-RU" b="1" smtClean="0">
                <a:solidFill>
                  <a:srgbClr val="3B1C03"/>
                </a:solidFill>
              </a:rPr>
              <a:t>в лечении ожирения</a:t>
            </a:r>
          </a:p>
        </p:txBody>
      </p:sp>
      <p:sp>
        <p:nvSpPr>
          <p:cNvPr id="11776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pPr eaLnBrk="1" hangingPunct="1"/>
            <a:r>
              <a:rPr lang="ru-RU" sz="3600" b="1" smtClean="0"/>
              <a:t>Фитолон-Кламин</a:t>
            </a:r>
            <a:r>
              <a:rPr lang="ru-RU" sz="3500" smtClean="0"/>
              <a:t> по 2 таблетки 3 раза в день в комплексе с разгрузочно-диетической терапии: </a:t>
            </a:r>
            <a:r>
              <a:rPr lang="ru-RU" sz="3500" smtClean="0">
                <a:latin typeface="Symbol" pitchFamily="18" charset="2"/>
              </a:rPr>
              <a:t></a:t>
            </a:r>
            <a:r>
              <a:rPr lang="ru-RU" sz="3500" smtClean="0"/>
              <a:t> массы тела на 1,5 кг больше, </a:t>
            </a:r>
            <a:r>
              <a:rPr lang="ru-RU" sz="3500" smtClean="0">
                <a:latin typeface="Symbol" pitchFamily="18" charset="2"/>
              </a:rPr>
              <a:t></a:t>
            </a:r>
            <a:r>
              <a:rPr lang="ru-RU" sz="3500" smtClean="0"/>
              <a:t> чувства голода, нормализация стула при запорах, </a:t>
            </a:r>
            <a:r>
              <a:rPr lang="ru-RU" sz="3500" smtClean="0">
                <a:latin typeface="Symbol" pitchFamily="18" charset="2"/>
              </a:rPr>
              <a:t></a:t>
            </a:r>
            <a:r>
              <a:rPr lang="ru-RU" sz="3500" smtClean="0"/>
              <a:t> гемоглобина в крови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pPr eaLnBrk="1" hangingPunct="1"/>
            <a:r>
              <a:rPr lang="ru-RU" sz="2800" b="1" smtClean="0">
                <a:solidFill>
                  <a:srgbClr val="3B1C03"/>
                </a:solidFill>
              </a:rPr>
              <a:t>Альгинат кальция – дополнительный пищевой источник  растворимых пищевых волокон (альгинатов) и кальция</a:t>
            </a:r>
            <a:endParaRPr lang="ru-RU" sz="2800" smtClean="0"/>
          </a:p>
        </p:txBody>
      </p:sp>
      <p:pic>
        <p:nvPicPr>
          <p:cNvPr id="118786" name="Picture 4" descr="alginat-calc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2743200"/>
            <a:ext cx="1676400" cy="3200400"/>
          </a:xfrm>
        </p:spPr>
      </p:pic>
      <p:pic>
        <p:nvPicPr>
          <p:cNvPr id="11878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0" y="1676400"/>
            <a:ext cx="4495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8" name="Прямоугольник 9"/>
          <p:cNvSpPr>
            <a:spLocks noChangeArrowheads="1"/>
          </p:cNvSpPr>
          <p:nvPr/>
        </p:nvSpPr>
        <p:spPr bwMode="auto">
          <a:xfrm>
            <a:off x="3352800" y="3276600"/>
            <a:ext cx="5181600" cy="273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200">
                <a:latin typeface="Calibri" pitchFamily="34" charset="0"/>
              </a:rPr>
              <a:t>В 6 капсулах:</a:t>
            </a:r>
          </a:p>
          <a:p>
            <a:r>
              <a:rPr lang="ru-RU" sz="2200">
                <a:latin typeface="Calibri" pitchFamily="34" charset="0"/>
              </a:rPr>
              <a:t>Альгинаты - 1000 мг, 50% от АУП</a:t>
            </a:r>
          </a:p>
          <a:p>
            <a:r>
              <a:rPr lang="ru-RU" sz="2200">
                <a:latin typeface="Calibri" pitchFamily="34" charset="0"/>
              </a:rPr>
              <a:t>Кальций в ионизированной форме – 180 мг, 18% от АУП</a:t>
            </a:r>
          </a:p>
          <a:p>
            <a:r>
              <a:rPr lang="ru-RU" sz="2200">
                <a:latin typeface="Calibri" pitchFamily="34" charset="0"/>
              </a:rPr>
              <a:t>По 2 капсулы 3 раза в день во время еды или через 1 час после еды, 1-3 мес. Курсы регулярно повторять</a:t>
            </a:r>
          </a:p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554162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3B1C03"/>
                </a:solidFill>
              </a:rPr>
              <a:t>Альгинат кальция </a:t>
            </a:r>
            <a:br>
              <a:rPr lang="ru-RU" b="1" smtClean="0">
                <a:solidFill>
                  <a:srgbClr val="3B1C03"/>
                </a:solidFill>
              </a:rPr>
            </a:br>
            <a:r>
              <a:rPr lang="ru-RU" b="1" smtClean="0">
                <a:solidFill>
                  <a:srgbClr val="3B1C03"/>
                </a:solidFill>
              </a:rPr>
              <a:t>в лечении ожирения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981200"/>
            <a:ext cx="8229600" cy="4144963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600" b="1" dirty="0" err="1" smtClean="0"/>
              <a:t>Альгинат</a:t>
            </a:r>
            <a:r>
              <a:rPr lang="ru-RU" sz="3600" b="1" dirty="0" smtClean="0"/>
              <a:t> кальция</a:t>
            </a:r>
            <a:r>
              <a:rPr lang="ru-RU" sz="3500" dirty="0" smtClean="0"/>
              <a:t> по 2 капсулы 3 раза в день до или через 1 час после еды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600" dirty="0" smtClean="0"/>
              <a:t>Предупреждает накопление избыточного веса, ослабляет повышенный аппетит, нормализует жировой и углеводный обмен, рекомендуется для коррекции избыточной массы тела, нормализации обмена веществ при сахарном диабете и </a:t>
            </a:r>
            <a:r>
              <a:rPr lang="ru-RU" sz="3600" dirty="0" err="1" smtClean="0"/>
              <a:t>сердечно-сосудистых</a:t>
            </a:r>
            <a:r>
              <a:rPr lang="ru-RU" sz="3600" dirty="0" smtClean="0"/>
              <a:t> заболеваниях.</a:t>
            </a:r>
            <a:endParaRPr lang="ru-RU" sz="35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3B1C03"/>
                </a:solidFill>
              </a:rPr>
              <a:t>Схема для борьбы с лишним весом и ожирением</a:t>
            </a:r>
            <a:endParaRPr lang="ru-RU" b="1" dirty="0">
              <a:solidFill>
                <a:srgbClr val="3B1C03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err="1" smtClean="0"/>
              <a:t>Фитолон-Кламин</a:t>
            </a:r>
            <a:r>
              <a:rPr lang="ru-RU" dirty="0" smtClean="0"/>
              <a:t> по 2 таблетки 3 раза в день до еды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+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err="1" smtClean="0"/>
              <a:t>Альгинат</a:t>
            </a:r>
            <a:r>
              <a:rPr lang="ru-RU" b="1" dirty="0" smtClean="0"/>
              <a:t> кальция</a:t>
            </a:r>
            <a:r>
              <a:rPr lang="ru-RU" dirty="0" smtClean="0"/>
              <a:t> по 2 капсулы 3 раза в день через 1 час после еды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Курс 1-3 месяца вместе с редуцированной диетой и усиленной физической активностью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Избавляться по 10% избыточной массы тела в год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smtClean="0"/>
              <a:t>Стоматология</a:t>
            </a:r>
          </a:p>
        </p:txBody>
      </p:sp>
      <p:sp>
        <p:nvSpPr>
          <p:cNvPr id="12185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Кариес зубов – почти у 100% людей</a:t>
            </a:r>
          </a:p>
          <a:p>
            <a:pPr eaLnBrk="1" hangingPunct="1"/>
            <a:r>
              <a:rPr lang="ru-RU" smtClean="0"/>
              <a:t>Услуги только на коммерческой основе</a:t>
            </a:r>
          </a:p>
          <a:p>
            <a:pPr eaLnBrk="1" hangingPunct="1"/>
            <a:r>
              <a:rPr lang="ru-RU" smtClean="0"/>
              <a:t>Терапевтическое лечение одного кариесного зуба – 3-5 тысяч рублей и более</a:t>
            </a:r>
          </a:p>
          <a:p>
            <a:pPr eaLnBrk="1" hangingPunct="1"/>
            <a:r>
              <a:rPr lang="ru-RU" smtClean="0"/>
              <a:t>Ортопедическая стоматология – от 100 тысяч до 1 миллиона рублей</a:t>
            </a:r>
          </a:p>
          <a:p>
            <a:pPr eaLnBrk="1" hangingPunct="1"/>
            <a:r>
              <a:rPr lang="ru-RU" smtClean="0"/>
              <a:t>Профилактика в десятки раз дешевле </a:t>
            </a:r>
          </a:p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smtClean="0">
                <a:solidFill>
                  <a:srgbClr val="3B1C03"/>
                </a:solidFill>
              </a:rPr>
              <a:t>Зубные пасты от «ФитоЛайн»</a:t>
            </a:r>
          </a:p>
        </p:txBody>
      </p:sp>
      <p:pic>
        <p:nvPicPr>
          <p:cNvPr id="122882" name="Picture 3" descr="фото пасты хво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439493">
            <a:off x="250825" y="1274763"/>
            <a:ext cx="3643313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3" name="Picture 3" descr="фото пасты мор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26236">
            <a:off x="5410200" y="1143000"/>
            <a:ext cx="3581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4" name="Picture 4" descr="ЗП-Перилл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2895600"/>
            <a:ext cx="1858963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5" name="Picture 4" descr="бебидент-коробочк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870943">
            <a:off x="5181600" y="3733800"/>
            <a:ext cx="3751263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7" name="Picture 3" descr="Освежит-для-рта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71550" y="3810000"/>
            <a:ext cx="10858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3" descr="F:\Популярные книги\Питание и профилактика онкол заб\Обложка 1 и 4 л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457200"/>
            <a:ext cx="79248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5400" b="1" i="1" smtClean="0">
                <a:solidFill>
                  <a:srgbClr val="3B1C03"/>
                </a:solidFill>
              </a:rPr>
              <a:t>Спасибо за внимание!</a:t>
            </a:r>
          </a:p>
        </p:txBody>
      </p:sp>
      <p:sp>
        <p:nvSpPr>
          <p:cNvPr id="126978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5949950"/>
            <a:ext cx="8229600" cy="503238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ru-RU" sz="2400" b="1" smtClean="0"/>
              <a:t>ООО «ФитоЛайн» </a:t>
            </a:r>
            <a:r>
              <a:rPr lang="en-US" sz="2400" b="1" smtClean="0"/>
              <a:t>E-mail: fitoline@bk.ru</a:t>
            </a:r>
            <a:endParaRPr lang="ru-RU" sz="2400" b="1" smtClean="0"/>
          </a:p>
        </p:txBody>
      </p:sp>
      <p:pic>
        <p:nvPicPr>
          <p:cNvPr id="126979" name="Picture 9" descr="Picture 00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43000" y="1447800"/>
            <a:ext cx="6913563" cy="43926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3B1C03"/>
                </a:solidFill>
              </a:rPr>
              <a:t>Профилактика лучше и дешевле  лечения</a:t>
            </a: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486400" y="1752600"/>
            <a:ext cx="3124200" cy="43481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z="3100" smtClean="0">
                <a:solidFill>
                  <a:schemeClr val="hlink"/>
                </a:solidFill>
              </a:rPr>
              <a:t>    </a:t>
            </a:r>
            <a:r>
              <a:rPr lang="ru-RU" sz="2800" smtClean="0">
                <a:cs typeface="Times New Roman" pitchFamily="18" charset="0"/>
              </a:rPr>
              <a:t>Лучше пользоваться лекарствами в начале заболевания, нежели в последний момент</a:t>
            </a:r>
          </a:p>
          <a:p>
            <a:pPr algn="r" eaLnBrk="1" hangingPunct="1">
              <a:buFont typeface="Wingdings" pitchFamily="2" charset="2"/>
              <a:buNone/>
            </a:pPr>
            <a:r>
              <a:rPr lang="ru-RU" sz="2800" smtClean="0"/>
              <a:t>    </a:t>
            </a:r>
            <a:r>
              <a:rPr lang="ru-RU" sz="2800" i="1" smtClean="0">
                <a:cs typeface="Times New Roman" pitchFamily="18" charset="0"/>
              </a:rPr>
              <a:t>Публилий Сир</a:t>
            </a:r>
          </a:p>
        </p:txBody>
      </p:sp>
      <p:graphicFrame>
        <p:nvGraphicFramePr>
          <p:cNvPr id="57346" name="Object 2"/>
          <p:cNvGraphicFramePr>
            <a:graphicFrameLocks noChangeAspect="1"/>
          </p:cNvGraphicFramePr>
          <p:nvPr>
            <p:ph type="clipArt" sz="half" idx="1"/>
          </p:nvPr>
        </p:nvGraphicFramePr>
        <p:xfrm>
          <a:off x="685800" y="1905000"/>
          <a:ext cx="4876800" cy="3967163"/>
        </p:xfrm>
        <a:graphic>
          <a:graphicData uri="http://schemas.openxmlformats.org/presentationml/2006/ole">
            <p:oleObj spid="_x0000_s57346" name="Фотография Photo Editor" r:id="rId3" imgW="6897063" imgH="4657143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800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rgbClr val="3B1C03"/>
                </a:solidFill>
              </a:rPr>
              <a:t>СЕРДЕЧНО-СОСУДИСТЫЕ  ЗАБОЛЕВАНИЯ</a:t>
            </a:r>
            <a:endParaRPr lang="ru-RU" sz="3200" smtClean="0">
              <a:solidFill>
                <a:srgbClr val="3B1C03"/>
              </a:solidFill>
            </a:endParaRPr>
          </a:p>
        </p:txBody>
      </p:sp>
      <p:sp>
        <p:nvSpPr>
          <p:cNvPr id="15363" name="Содержимое 5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649788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15% </a:t>
            </a:r>
            <a:r>
              <a:rPr lang="ru-RU" sz="2800" dirty="0" smtClean="0"/>
              <a:t>общей заболеваемости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 smtClean="0"/>
              <a:t>Более</a:t>
            </a:r>
            <a:r>
              <a:rPr lang="en-US" sz="2800" dirty="0" smtClean="0"/>
              <a:t> </a:t>
            </a:r>
            <a:r>
              <a:rPr lang="ru-RU" sz="2800" dirty="0" smtClean="0"/>
              <a:t>50 % общей смертности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 smtClean="0"/>
              <a:t>В 2013 году от </a:t>
            </a:r>
            <a:r>
              <a:rPr lang="ru-RU" sz="2800" dirty="0" err="1" smtClean="0"/>
              <a:t>сердечно-сосудистых</a:t>
            </a:r>
            <a:r>
              <a:rPr lang="ru-RU" sz="2800" dirty="0" smtClean="0"/>
              <a:t> заболеваний умерли 1 001 799 человек, что составило 53,5% от всех умерших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 smtClean="0"/>
              <a:t>Более 40% в структуре инвалидности</a:t>
            </a:r>
            <a:endParaRPr lang="en-US" sz="28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 smtClean="0"/>
              <a:t>Около 10% случаев временной утраты трудоспособности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 smtClean="0"/>
              <a:t>Ежегодно 15-17 миллионов новых случаев заболеваний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 smtClean="0"/>
              <a:t>Заболеваемость и смертность растут на 2% в год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smtClean="0">
                <a:solidFill>
                  <a:srgbClr val="3B1C03"/>
                </a:solidFill>
                <a:latin typeface="Arial" charset="0"/>
              </a:rPr>
              <a:t>МОДЕЛЬ АТЕРОСКЛЕРОЗА</a:t>
            </a:r>
            <a:endParaRPr lang="ru-RU" smtClean="0">
              <a:solidFill>
                <a:srgbClr val="3B1C03"/>
              </a:solidFill>
            </a:endParaRPr>
          </a:p>
        </p:txBody>
      </p:sp>
      <p:sp>
        <p:nvSpPr>
          <p:cNvPr id="58372" name="Текст 4"/>
          <p:cNvSpPr>
            <a:spLocks noGrp="1"/>
          </p:cNvSpPr>
          <p:nvPr>
            <p:ph type="body" sz="half" idx="2"/>
          </p:nvPr>
        </p:nvSpPr>
        <p:spPr>
          <a:xfrm>
            <a:off x="457200" y="5214938"/>
            <a:ext cx="8229600" cy="881062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ru-RU" sz="2000" smtClean="0">
                <a:latin typeface="Arial" charset="0"/>
              </a:rPr>
              <a:t>Накопление атероматозных масс ведет к сужению просвета сосуда в течение всего атеросклеротического процесса</a:t>
            </a:r>
          </a:p>
          <a:p>
            <a:pPr eaLnBrk="1" hangingPunct="1"/>
            <a:endParaRPr lang="ru-RU" smtClean="0"/>
          </a:p>
        </p:txBody>
      </p:sp>
      <p:graphicFrame>
        <p:nvGraphicFramePr>
          <p:cNvPr id="58370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642938" y="2205038"/>
          <a:ext cx="7786687" cy="2795587"/>
        </p:xfrm>
        <a:graphic>
          <a:graphicData uri="http://schemas.openxmlformats.org/presentationml/2006/ole">
            <p:oleObj spid="_x0000_s58370" name="Фотография Photo Editor" r:id="rId3" imgW="4476190" imgH="1533739" progId="">
              <p:embed/>
            </p:oleObj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>Лечение </a:t>
            </a:r>
            <a:r>
              <a:rPr lang="ru-RU" b="1" dirty="0" err="1" smtClean="0"/>
              <a:t>сердечно-сосудистых</a:t>
            </a:r>
            <a:r>
              <a:rPr lang="ru-RU" b="1" dirty="0" smtClean="0"/>
              <a:t> заболеваний</a:t>
            </a:r>
            <a:endParaRPr lang="ru-RU" b="1" dirty="0"/>
          </a:p>
        </p:txBody>
      </p:sp>
      <p:sp>
        <p:nvSpPr>
          <p:cNvPr id="102402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sz="3600" smtClean="0"/>
              <a:t>Постоянная комплексная лекарственная терапия: 100-500 </a:t>
            </a:r>
            <a:r>
              <a:rPr lang="en-US" sz="3600" smtClean="0"/>
              <a:t>$ </a:t>
            </a:r>
            <a:r>
              <a:rPr lang="ru-RU" sz="3600" smtClean="0"/>
              <a:t>в месяц</a:t>
            </a:r>
          </a:p>
          <a:p>
            <a:pPr eaLnBrk="1" hangingPunct="1"/>
            <a:r>
              <a:rPr lang="ru-RU" sz="3600" smtClean="0"/>
              <a:t>Пересадка сердца – 300 тысяч </a:t>
            </a:r>
            <a:r>
              <a:rPr lang="en-US" sz="3600" smtClean="0"/>
              <a:t>$</a:t>
            </a:r>
            <a:endParaRPr lang="ru-RU" sz="3600" smtClean="0"/>
          </a:p>
          <a:p>
            <a:pPr eaLnBrk="1" hangingPunct="1"/>
            <a:r>
              <a:rPr lang="ru-RU" sz="3600" smtClean="0"/>
              <a:t>Профилактика эффективнее и дешевле в десятки раз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3B1C03"/>
                </a:solidFill>
              </a:rPr>
              <a:t>Профилактика </a:t>
            </a:r>
            <a:r>
              <a:rPr lang="ru-RU" b="1" dirty="0" err="1" smtClean="0">
                <a:solidFill>
                  <a:srgbClr val="3B1C03"/>
                </a:solidFill>
              </a:rPr>
              <a:t>сердечно-сосудистых</a:t>
            </a:r>
            <a:r>
              <a:rPr lang="ru-RU" b="1" dirty="0" smtClean="0">
                <a:solidFill>
                  <a:srgbClr val="3B1C03"/>
                </a:solidFill>
              </a:rPr>
              <a:t> заболеваний</a:t>
            </a:r>
            <a:r>
              <a:rPr lang="ru-RU" dirty="0" smtClean="0">
                <a:solidFill>
                  <a:srgbClr val="3B1C03"/>
                </a:solidFill>
              </a:rPr>
              <a:t> </a:t>
            </a:r>
            <a:endParaRPr lang="ru-RU" dirty="0">
              <a:solidFill>
                <a:srgbClr val="3B1C03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dirty="0" smtClean="0"/>
              <a:t>• </a:t>
            </a:r>
            <a:r>
              <a:rPr lang="ru-RU" b="1" dirty="0" smtClean="0"/>
              <a:t>Исключить курение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dirty="0" smtClean="0"/>
              <a:t>• </a:t>
            </a:r>
            <a:r>
              <a:rPr lang="ru-RU" b="1" dirty="0" smtClean="0"/>
              <a:t>Соблюдать здоровую диету: </a:t>
            </a:r>
            <a:r>
              <a:rPr lang="ru-RU" dirty="0" smtClean="0"/>
              <a:t>снизить потребление жира, </a:t>
            </a:r>
            <a:r>
              <a:rPr lang="ru-RU" dirty="0" err="1" smtClean="0"/>
              <a:t>трансжиров</a:t>
            </a:r>
            <a:r>
              <a:rPr lang="ru-RU" dirty="0" smtClean="0"/>
              <a:t>, холестерина, сахара и соли; потреблять разнообразные фрукты, овощи, зерновые продукты, включая цельные зерна, обезжиренные молочные продукты, рыбу, бобовые, птицу, нежирное мясо; рыба не реже 2 раз в неделю, овощи и фрукты 400 г и более в день</a:t>
            </a:r>
            <a:endParaRPr lang="ru-RU" b="1" dirty="0" smtClean="0"/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dirty="0" smtClean="0"/>
              <a:t>• </a:t>
            </a:r>
            <a:r>
              <a:rPr lang="ru-RU" b="1" dirty="0" smtClean="0"/>
              <a:t>Повысить физическую активность:</a:t>
            </a:r>
            <a:r>
              <a:rPr lang="ru-RU" dirty="0" smtClean="0"/>
              <a:t> 60 минут тренирующих нагрузок ежедневно; не менее 30 минут 3 раза в неделю</a:t>
            </a:r>
            <a:endParaRPr lang="ru-RU" b="1" dirty="0" smtClean="0"/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dirty="0" smtClean="0"/>
              <a:t>• </a:t>
            </a:r>
            <a:r>
              <a:rPr lang="ru-RU" b="1" dirty="0" smtClean="0"/>
              <a:t>Индекс массы тела &lt;25 кг/м2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dirty="0" smtClean="0"/>
              <a:t>• </a:t>
            </a:r>
            <a:r>
              <a:rPr lang="ru-RU" b="1" dirty="0" smtClean="0"/>
              <a:t>Поддерживать нормальное артериальное давление, параметры липидного обмена, уровень глюкозы в крови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dirty="0" smtClean="0"/>
              <a:t>• </a:t>
            </a:r>
            <a:r>
              <a:rPr lang="ru-RU" b="1" dirty="0" smtClean="0"/>
              <a:t>Профилактические средства в определенных группах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b="1" smtClean="0"/>
              <a:t>Провитам – источник фитостеринов, содержащий каротиноиды</a:t>
            </a:r>
            <a:endParaRPr lang="ru-RU" sz="3600" smtClean="0"/>
          </a:p>
        </p:txBody>
      </p:sp>
      <p:sp>
        <p:nvSpPr>
          <p:cNvPr id="63490" name="TextBox 8"/>
          <p:cNvSpPr txBox="1">
            <a:spLocks noChangeArrowheads="1"/>
          </p:cNvSpPr>
          <p:nvPr/>
        </p:nvSpPr>
        <p:spPr bwMode="auto">
          <a:xfrm>
            <a:off x="3352800" y="3429000"/>
            <a:ext cx="502920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latin typeface="Calibri" pitchFamily="34" charset="0"/>
              </a:rPr>
              <a:t>В 6 таблетках:</a:t>
            </a:r>
          </a:p>
          <a:p>
            <a:r>
              <a:rPr lang="ru-RU" sz="2000">
                <a:latin typeface="Calibri" pitchFamily="34" charset="0"/>
              </a:rPr>
              <a:t>Фитостерины – 30 мг, 30% АУП</a:t>
            </a:r>
          </a:p>
          <a:p>
            <a:r>
              <a:rPr lang="ru-RU" sz="2000">
                <a:latin typeface="Calibri" pitchFamily="34" charset="0"/>
              </a:rPr>
              <a:t>Каротиноиды –  бета-каротин 0,54 мг, 11% АУП; лютеин – 30% АУП</a:t>
            </a:r>
          </a:p>
          <a:p>
            <a:r>
              <a:rPr lang="ru-RU" sz="2000">
                <a:latin typeface="Calibri" pitchFamily="34" charset="0"/>
              </a:rPr>
              <a:t>Провитамин Е Фитол – 100% АУП витамина Е</a:t>
            </a:r>
          </a:p>
          <a:p>
            <a:r>
              <a:rPr lang="ru-RU" sz="2000">
                <a:latin typeface="Calibri" pitchFamily="34" charset="0"/>
              </a:rPr>
              <a:t>Полипренолы – 120 мг</a:t>
            </a:r>
          </a:p>
          <a:p>
            <a:r>
              <a:rPr lang="ru-RU" sz="2000">
                <a:latin typeface="Calibri" pitchFamily="34" charset="0"/>
              </a:rPr>
              <a:t>По 1-3 таблетки 2-3 раза в день ,1-3 месяца , курсы регулярно повторят</a:t>
            </a:r>
            <a:r>
              <a:rPr lang="ru-RU" sz="2200">
                <a:latin typeface="Calibri" pitchFamily="34" charset="0"/>
              </a:rPr>
              <a:t>ь</a:t>
            </a:r>
          </a:p>
          <a:p>
            <a:endParaRPr lang="ru-RU">
              <a:latin typeface="Calibri" pitchFamily="34" charset="0"/>
            </a:endParaRPr>
          </a:p>
        </p:txBody>
      </p:sp>
      <p:pic>
        <p:nvPicPr>
          <p:cNvPr id="63491" name="Picture 2" descr="E:\Work new\Фитолайн Арго\Татарстан 2013 ноябрь\Провитам банка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3400" y="2209800"/>
            <a:ext cx="1981200" cy="3733800"/>
          </a:xfrm>
        </p:spPr>
      </p:pic>
      <p:pic>
        <p:nvPicPr>
          <p:cNvPr id="63492" name="Picture 4" descr="H:\Presentations\Presentations of me\Картинки\Полипренолы Долихолы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1524000"/>
            <a:ext cx="2514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2" descr="E:\Профессиональные книги\Биомасса дерева\Рисунки окончательные\Рис 1-6.bmp"/>
          <p:cNvPicPr>
            <a:picLocks noChangeAspect="1" noChangeArrowheads="1"/>
          </p:cNvPicPr>
          <p:nvPr/>
        </p:nvPicPr>
        <p:blipFill>
          <a:blip r:embed="rId4"/>
          <a:srcRect t="9409" b="18005"/>
          <a:stretch>
            <a:fillRect/>
          </a:stretch>
        </p:blipFill>
        <p:spPr bwMode="auto">
          <a:xfrm>
            <a:off x="5867400" y="1447800"/>
            <a:ext cx="2971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859</TotalTime>
  <Words>1795</Words>
  <Application>Microsoft Office PowerPoint</Application>
  <PresentationFormat>Экран (4:3)</PresentationFormat>
  <Paragraphs>259</Paragraphs>
  <Slides>38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4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38</vt:i4>
      </vt:variant>
    </vt:vector>
  </HeadingPairs>
  <TitlesOfParts>
    <vt:vector size="50" baseType="lpstr">
      <vt:lpstr>Arial</vt:lpstr>
      <vt:lpstr>Calibri</vt:lpstr>
      <vt:lpstr>Wingdings</vt:lpstr>
      <vt:lpstr>Times New Roman</vt:lpstr>
      <vt:lpstr>Symbol</vt:lpstr>
      <vt:lpstr>Тема Office</vt:lpstr>
      <vt:lpstr>Тема Office</vt:lpstr>
      <vt:lpstr>Тема Office</vt:lpstr>
      <vt:lpstr>Тема Office</vt:lpstr>
      <vt:lpstr>Фотография Photo Editor</vt:lpstr>
      <vt:lpstr>Диаграмма</vt:lpstr>
      <vt:lpstr>Диаграмма Microsoft Excel</vt:lpstr>
      <vt:lpstr>Профилактика эффективнее и дешевле лечения</vt:lpstr>
      <vt:lpstr>Медико-социальный рейтинг</vt:lpstr>
      <vt:lpstr>Смертность населения России в 2013 г.</vt:lpstr>
      <vt:lpstr>Профилактика лучше и дешевле  лечения</vt:lpstr>
      <vt:lpstr>СЕРДЕЧНО-СОСУДИСТЫЕ  ЗАБОЛЕВАНИЯ</vt:lpstr>
      <vt:lpstr>МОДЕЛЬ АТЕРОСКЛЕРОЗА</vt:lpstr>
      <vt:lpstr>Лечение сердечно-сосудистых заболеваний</vt:lpstr>
      <vt:lpstr>Профилактика сердечно-сосудистых заболеваний </vt:lpstr>
      <vt:lpstr>Провитам – источник фитостеринов, содержащий каротиноиды</vt:lpstr>
      <vt:lpstr>Влияние Провитама на жировой обмен и перекисное окисление липидов у больных ишемической болезнью сердца и гипертонической болезнью</vt:lpstr>
      <vt:lpstr> Провитам  для профилактики сердечно-сосудистых заболеваний</vt:lpstr>
      <vt:lpstr>Статистика рака в России – 2013 г.</vt:lpstr>
      <vt:lpstr>Лечение злокачественных опухолей – самая дорогая область медицины</vt:lpstr>
      <vt:lpstr>Европейский кодекс профилактики рака</vt:lpstr>
      <vt:lpstr>Европейский кодекс профилактики рака</vt:lpstr>
      <vt:lpstr>Фитолон-Кламин – источник йода, содержащий хлорофилл</vt:lpstr>
      <vt:lpstr>Антиканцерогенное действие концентрата ламинарии в эксперименте</vt:lpstr>
      <vt:lpstr>Фитолон-Кламин (по 1 таблетке 3 раза в день) при мастопатии, % больных с регрессией через 6 месяцев</vt:lpstr>
      <vt:lpstr>Фитолон-Кламин у больных с предраковыми заболеваниями</vt:lpstr>
      <vt:lpstr>Лесмин – источник хлорофилла и фитостеринов</vt:lpstr>
      <vt:lpstr>Антиканцерогенное действие пасты хвойной в эксперименте</vt:lpstr>
      <vt:lpstr>Лесмин (по 2 таблетки 3 раза в день) при атрофическом гастрите, % больных с улучшением</vt:lpstr>
      <vt:lpstr>Диетическая профилактика рака</vt:lpstr>
      <vt:lpstr>Инфекции в России</vt:lpstr>
      <vt:lpstr>Лесмин при инфекциях</vt:lpstr>
      <vt:lpstr>Лесмин при дисбиозе</vt:lpstr>
      <vt:lpstr>Фитолон-Кламин - клиническое изучение при инфекциях</vt:lpstr>
      <vt:lpstr>Схема для профилактики гриппа, ОРВИ и других инфекций</vt:lpstr>
      <vt:lpstr>Лишний вес и ожирение</vt:lpstr>
      <vt:lpstr>Риск сердечно-сосудистых, онкологических заболеваний, сахарного диабета и других  в зависимости от массы тела</vt:lpstr>
      <vt:lpstr>Фитолон-Кламин  в лечении ожирения</vt:lpstr>
      <vt:lpstr>Альгинат кальция – дополнительный пищевой источник  растворимых пищевых волокон (альгинатов) и кальция</vt:lpstr>
      <vt:lpstr>Альгинат кальция  в лечении ожирения</vt:lpstr>
      <vt:lpstr>Схема для борьбы с лишним весом и ожирением</vt:lpstr>
      <vt:lpstr>Стоматология</vt:lpstr>
      <vt:lpstr>Зубные пасты от «ФитоЛайн»</vt:lpstr>
      <vt:lpstr>Слайд 37</vt:lpstr>
      <vt:lpstr>Спасибо за внимание!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Применение БАД к пище при ухудшающейся экологической обстановке на планете Земля</dc:title>
  <dc:creator>Vladimir</dc:creator>
  <cp:lastModifiedBy>Tatyana</cp:lastModifiedBy>
  <cp:revision>279</cp:revision>
  <dcterms:created xsi:type="dcterms:W3CDTF">2011-07-02T11:07:07Z</dcterms:created>
  <dcterms:modified xsi:type="dcterms:W3CDTF">2015-09-18T09:59:53Z</dcterms:modified>
</cp:coreProperties>
</file>